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59"/>
  </p:notesMasterIdLst>
  <p:handoutMasterIdLst>
    <p:handoutMasterId r:id="rId60"/>
  </p:handoutMasterIdLst>
  <p:sldIdLst>
    <p:sldId id="313" r:id="rId2"/>
    <p:sldId id="416" r:id="rId3"/>
    <p:sldId id="476" r:id="rId4"/>
    <p:sldId id="477" r:id="rId5"/>
    <p:sldId id="478" r:id="rId6"/>
    <p:sldId id="459" r:id="rId7"/>
    <p:sldId id="460" r:id="rId8"/>
    <p:sldId id="463" r:id="rId9"/>
    <p:sldId id="479" r:id="rId10"/>
    <p:sldId id="480" r:id="rId11"/>
    <p:sldId id="481" r:id="rId12"/>
    <p:sldId id="520" r:id="rId13"/>
    <p:sldId id="482" r:id="rId14"/>
    <p:sldId id="516" r:id="rId15"/>
    <p:sldId id="518" r:id="rId16"/>
    <p:sldId id="517" r:id="rId17"/>
    <p:sldId id="519" r:id="rId18"/>
    <p:sldId id="436" r:id="rId19"/>
    <p:sldId id="338" r:id="rId20"/>
    <p:sldId id="340" r:id="rId21"/>
    <p:sldId id="341" r:id="rId22"/>
    <p:sldId id="345" r:id="rId23"/>
    <p:sldId id="462" r:id="rId24"/>
    <p:sldId id="483" r:id="rId25"/>
    <p:sldId id="465" r:id="rId26"/>
    <p:sldId id="466" r:id="rId27"/>
    <p:sldId id="349" r:id="rId28"/>
    <p:sldId id="351" r:id="rId29"/>
    <p:sldId id="352" r:id="rId30"/>
    <p:sldId id="353" r:id="rId31"/>
    <p:sldId id="354" r:id="rId32"/>
    <p:sldId id="484" r:id="rId33"/>
    <p:sldId id="485" r:id="rId34"/>
    <p:sldId id="357" r:id="rId35"/>
    <p:sldId id="361" r:id="rId36"/>
    <p:sldId id="362" r:id="rId37"/>
    <p:sldId id="363" r:id="rId38"/>
    <p:sldId id="486" r:id="rId39"/>
    <p:sldId id="487" r:id="rId40"/>
    <p:sldId id="488" r:id="rId41"/>
    <p:sldId id="370" r:id="rId42"/>
    <p:sldId id="374" r:id="rId43"/>
    <p:sldId id="375" r:id="rId44"/>
    <p:sldId id="376" r:id="rId45"/>
    <p:sldId id="489" r:id="rId46"/>
    <p:sldId id="490" r:id="rId47"/>
    <p:sldId id="491" r:id="rId48"/>
    <p:sldId id="461" r:id="rId49"/>
    <p:sldId id="382" r:id="rId50"/>
    <p:sldId id="383" r:id="rId51"/>
    <p:sldId id="384" r:id="rId52"/>
    <p:sldId id="492" r:id="rId53"/>
    <p:sldId id="493" r:id="rId54"/>
    <p:sldId id="494" r:id="rId55"/>
    <p:sldId id="495" r:id="rId56"/>
    <p:sldId id="389" r:id="rId57"/>
    <p:sldId id="303" r:id="rId58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7F0055"/>
    <a:srgbClr val="66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9539" autoAdjust="0"/>
  </p:normalViewPr>
  <p:slideViewPr>
    <p:cSldViewPr snapToGrid="0">
      <p:cViewPr varScale="1">
        <p:scale>
          <a:sx n="105" d="100"/>
          <a:sy n="105" d="100"/>
        </p:scale>
        <p:origin x="120" y="15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5526"/>
    </p:cViewPr>
  </p:sorterViewPr>
  <p:notesViewPr>
    <p:cSldViewPr snapToGrid="0">
      <p:cViewPr>
        <p:scale>
          <a:sx n="150" d="100"/>
          <a:sy n="150" d="100"/>
        </p:scale>
        <p:origin x="-2502" y="-72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7AABF-59D4-4C0C-BC4D-881144CF307F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D5264-75AF-4B87-B375-3E45A905E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828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3A5E2-8371-4AAC-87D6-336F35D877EC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AE96A-72A7-4531-BAB5-2BE7CE338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090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397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소스에 대한 설명</a:t>
            </a:r>
            <a:endParaRPr lang="en-US" altLang="ko-KR" dirty="0" smtClean="0"/>
          </a:p>
          <a:p>
            <a:r>
              <a:rPr lang="en-US" altLang="ko-KR" dirty="0" smtClean="0"/>
              <a:t>  - </a:t>
            </a:r>
            <a:r>
              <a:rPr lang="ko-KR" altLang="en-US" dirty="0" smtClean="0"/>
              <a:t>예로 주어지는 솔루션은 당연히 최적의 알고리즘은 아니며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해당 문제의 제한조건 안에서 통과할 수 있는 정도의 코드</a:t>
            </a:r>
            <a:r>
              <a:rPr lang="ko-KR" altLang="en-US" dirty="0"/>
              <a:t>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189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소스에 대한 설명</a:t>
            </a:r>
            <a:endParaRPr lang="en-US" altLang="ko-KR" dirty="0" smtClean="0"/>
          </a:p>
          <a:p>
            <a:r>
              <a:rPr lang="en-US" altLang="ko-KR" dirty="0" smtClean="0"/>
              <a:t>  - </a:t>
            </a:r>
            <a:r>
              <a:rPr lang="ko-KR" altLang="en-US" dirty="0" smtClean="0"/>
              <a:t>예로 주어지는 솔루션은 당연히 최적의 알고리즘은 아니며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해당 문제의 제한조건 안에서 통과할 수 있는 정도의 코드</a:t>
            </a:r>
            <a:r>
              <a:rPr lang="ko-KR" altLang="en-US" dirty="0"/>
              <a:t>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248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소스에 대한 설명</a:t>
            </a:r>
            <a:endParaRPr lang="en-US" altLang="ko-KR" dirty="0" smtClean="0"/>
          </a:p>
          <a:p>
            <a:r>
              <a:rPr lang="en-US" altLang="ko-KR" dirty="0" smtClean="0"/>
              <a:t>  - </a:t>
            </a:r>
            <a:r>
              <a:rPr lang="ko-KR" altLang="en-US" dirty="0" smtClean="0"/>
              <a:t>예로 주어지는 솔루션은 당연히 최적의 알고리즘은 아니며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해당 문제의 제한조건 안에서 통과할 수 있는 정도의 코드</a:t>
            </a:r>
            <a:r>
              <a:rPr lang="ko-KR" altLang="en-US" dirty="0"/>
              <a:t>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843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Algospot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Jungol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 </a:t>
            </a:r>
            <a:r>
              <a:rPr lang="ko-KR" altLang="en-US" dirty="0" smtClean="0"/>
              <a:t>웹사이트를 이용할 경우 별도 회원가입 필요</a:t>
            </a:r>
            <a:endParaRPr lang="en-US" altLang="ko-KR" dirty="0" smtClean="0"/>
          </a:p>
          <a:p>
            <a:r>
              <a:rPr lang="en-US" altLang="ko-KR" dirty="0" smtClean="0"/>
              <a:t>SW</a:t>
            </a:r>
            <a:r>
              <a:rPr lang="ko-KR" altLang="en-US" dirty="0" smtClean="0"/>
              <a:t>검정과 유사한 시스템으로 연습하기에 용이</a:t>
            </a:r>
            <a:endParaRPr lang="en-US" altLang="ko-KR" dirty="0" smtClean="0"/>
          </a:p>
          <a:p>
            <a:r>
              <a:rPr lang="ko-KR" altLang="en-US" dirty="0" smtClean="0"/>
              <a:t>정답을 맞출 경우 다른 사람들이 제출한 답안을 보는 것이 가능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타 검정 사이트의 경우 정해진 규칙에 따라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의 경우 메인 </a:t>
            </a:r>
            <a:r>
              <a:rPr lang="ko-KR" altLang="en-US" dirty="0" err="1" smtClean="0"/>
              <a:t>클래스명을</a:t>
            </a:r>
            <a:r>
              <a:rPr lang="ko-KR" altLang="en-US" dirty="0" smtClean="0"/>
              <a:t> 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으로 고정해야 하며 그에 따라 파일명도 </a:t>
            </a:r>
            <a:r>
              <a:rPr lang="en-US" altLang="ko-KR" dirty="0" smtClean="0"/>
              <a:t>Main.java</a:t>
            </a:r>
            <a:r>
              <a:rPr lang="ko-KR" altLang="en-US" dirty="0" smtClean="0"/>
              <a:t>로 해야 함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참고로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사내 검정시스템은 </a:t>
            </a:r>
            <a:r>
              <a:rPr lang="en-US" altLang="ko-KR" dirty="0" smtClean="0"/>
              <a:t>Solution (Solution.java) </a:t>
            </a:r>
            <a:r>
              <a:rPr lang="ko-KR" altLang="en-US" dirty="0" smtClean="0"/>
              <a:t>라는 것 확인</a:t>
            </a:r>
            <a:r>
              <a:rPr lang="en-US" altLang="ko-KR" dirty="0" smtClean="0"/>
              <a:t>!)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문제를 풀 때 컴퓨터는 인덱스를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배열에 놓고 계산하지만 사람은 일반적으로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부터 카운트를 해나간다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배열을 선언할 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한 칸 여유 있게 선언하여 인덱스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부터 사용하면 이해하는데 도움이 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Ex) </a:t>
            </a:r>
            <a:r>
              <a:rPr lang="ko-KR" altLang="en-US" dirty="0" smtClean="0"/>
              <a:t>사람이 </a:t>
            </a:r>
            <a:r>
              <a:rPr lang="en-US" altLang="ko-KR" dirty="0" smtClean="0"/>
              <a:t>N</a:t>
            </a:r>
            <a:r>
              <a:rPr lang="ko-KR" altLang="en-US" dirty="0" smtClean="0"/>
              <a:t>명인경우 </a:t>
            </a:r>
            <a:r>
              <a:rPr lang="en-US" altLang="ko-KR" dirty="0" smtClean="0"/>
              <a:t>people[N]</a:t>
            </a:r>
            <a:r>
              <a:rPr lang="ko-KR" altLang="en-US" dirty="0" smtClean="0"/>
              <a:t>이 아닌 </a:t>
            </a:r>
            <a:r>
              <a:rPr lang="en-US" altLang="ko-KR" dirty="0" smtClean="0"/>
              <a:t>people[N+1]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작년에 비해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난이도는 다소 상승하였다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이는 타사 </a:t>
            </a:r>
            <a:r>
              <a:rPr lang="en-US" altLang="ko-KR" dirty="0" smtClean="0"/>
              <a:t>SW</a:t>
            </a:r>
            <a:r>
              <a:rPr lang="ko-KR" altLang="en-US" dirty="0" smtClean="0"/>
              <a:t>검정과의 형평성 문제로 난이도를 조정하다 보니 불가피하였다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기</a:t>
            </a:r>
            <a:r>
              <a:rPr lang="ko-KR" altLang="en-US" dirty="0"/>
              <a:t>초 </a:t>
            </a:r>
            <a:r>
              <a:rPr lang="ko-KR" altLang="en-US" dirty="0" smtClean="0"/>
              <a:t>프로그래밍 테크닉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배열</a:t>
            </a:r>
            <a:r>
              <a:rPr lang="en-US" altLang="ko-KR" dirty="0" smtClean="0"/>
              <a:t>, List </a:t>
            </a:r>
            <a:r>
              <a:rPr lang="ko-KR" altLang="en-US" dirty="0" smtClean="0"/>
              <a:t>등 자료구조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재귀호출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정</a:t>
            </a:r>
            <a:r>
              <a:rPr lang="ko-KR" altLang="en-US" dirty="0"/>
              <a:t>렬 </a:t>
            </a:r>
            <a:r>
              <a:rPr lang="en-US" altLang="ko-KR" dirty="0" smtClean="0"/>
              <a:t>(API </a:t>
            </a:r>
            <a:r>
              <a:rPr lang="ko-KR" altLang="en-US" dirty="0" smtClean="0"/>
              <a:t>또는 직접구현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667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입력 예제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테스트 케이스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살펴보면 두 문자열은 앞뒤 순서 없이 주어짐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smtClean="0"/>
              <a:t>알고리즘 로직에서 </a:t>
            </a:r>
            <a:r>
              <a:rPr lang="ko-KR" altLang="en-US" dirty="0" smtClean="0"/>
              <a:t>처리가 필요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숫자의 범위 </a:t>
            </a:r>
            <a:r>
              <a:rPr lang="en-US" altLang="ko-KR" dirty="0" smtClean="0"/>
              <a:t>64</a:t>
            </a:r>
            <a:r>
              <a:rPr lang="ko-KR" altLang="en-US" dirty="0" smtClean="0"/>
              <a:t>비트 정수형이라고 주어짐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숫자 범위에 알맞은 변수형 선언 필요</a:t>
            </a:r>
            <a:endParaRPr lang="en-US" altLang="ko-KR" dirty="0" smtClean="0"/>
          </a:p>
          <a:p>
            <a:r>
              <a:rPr lang="en-US" altLang="ko-KR" dirty="0" smtClean="0"/>
              <a:t>-&gt; JAVA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long C/C++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long </a:t>
            </a:r>
            <a:r>
              <a:rPr lang="en-US" altLang="ko-KR" dirty="0" err="1" smtClean="0"/>
              <a:t>long</a:t>
            </a:r>
            <a:endParaRPr lang="en-US" altLang="ko-KR" dirty="0" smtClean="0"/>
          </a:p>
          <a:p>
            <a:r>
              <a:rPr lang="en-US" altLang="ko-KR" dirty="0" smtClean="0"/>
              <a:t>(C/C++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long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의 종류에 따라 영향을 받으므로 </a:t>
            </a:r>
            <a:r>
              <a:rPr lang="en-US" altLang="ko-KR" dirty="0" smtClean="0"/>
              <a:t>long </a:t>
            </a:r>
            <a:r>
              <a:rPr lang="en-US" altLang="ko-KR" dirty="0" err="1" smtClean="0"/>
              <a:t>long</a:t>
            </a:r>
            <a:r>
              <a:rPr lang="en-US" altLang="ko-KR" dirty="0" smtClean="0"/>
              <a:t> </a:t>
            </a:r>
            <a:r>
              <a:rPr lang="ko-KR" altLang="en-US" dirty="0" smtClean="0"/>
              <a:t>권장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문제에 따라서는 변수의 크기가 주어지지 않을 수 있으므로 적절한 변수형을 선택하기 위해서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long</a:t>
            </a:r>
            <a:r>
              <a:rPr lang="ko-KR" altLang="en-US" dirty="0" smtClean="0"/>
              <a:t>이 표현할 수 있는 숫자의 범위 정도는 알고 있으면 도움이 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입력 예제에서 두 일련번호는 앞 뒤 구분이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간혹 앞에 나온 것이 더 빠른 일련번호라고 간주하고 풀 수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이는 제한조건에 명시되어있지 않으므로 스스로 제한조건을 걸지 않도록 주의를 요한다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831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입력 예제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테스트 케이스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살펴보면 두 문자열은 앞뒤 순서 없이 주어짐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smtClean="0"/>
              <a:t>알고리즘 로직에서 </a:t>
            </a:r>
            <a:r>
              <a:rPr lang="ko-KR" altLang="en-US" dirty="0" smtClean="0"/>
              <a:t>처리가 필요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숫자의 범위 </a:t>
            </a:r>
            <a:r>
              <a:rPr lang="en-US" altLang="ko-KR" dirty="0" smtClean="0"/>
              <a:t>64</a:t>
            </a:r>
            <a:r>
              <a:rPr lang="ko-KR" altLang="en-US" dirty="0" smtClean="0"/>
              <a:t>비트 정수형이라고 주어짐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숫자 범위에 알맞은 변수형 선언 필요</a:t>
            </a:r>
            <a:endParaRPr lang="en-US" altLang="ko-KR" dirty="0" smtClean="0"/>
          </a:p>
          <a:p>
            <a:r>
              <a:rPr lang="en-US" altLang="ko-KR" dirty="0" smtClean="0"/>
              <a:t>-&gt; JAVA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long C/C++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long </a:t>
            </a:r>
            <a:r>
              <a:rPr lang="en-US" altLang="ko-KR" dirty="0" err="1" smtClean="0"/>
              <a:t>long</a:t>
            </a:r>
            <a:endParaRPr lang="en-US" altLang="ko-KR" dirty="0" smtClean="0"/>
          </a:p>
          <a:p>
            <a:r>
              <a:rPr lang="en-US" altLang="ko-KR" dirty="0" smtClean="0"/>
              <a:t>(C/C++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long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의 종류에 따라 영향을 받으므로 </a:t>
            </a:r>
            <a:r>
              <a:rPr lang="en-US" altLang="ko-KR" dirty="0" smtClean="0"/>
              <a:t>long </a:t>
            </a:r>
            <a:r>
              <a:rPr lang="en-US" altLang="ko-KR" dirty="0" err="1" smtClean="0"/>
              <a:t>long</a:t>
            </a:r>
            <a:r>
              <a:rPr lang="en-US" altLang="ko-KR" dirty="0" smtClean="0"/>
              <a:t> </a:t>
            </a:r>
            <a:r>
              <a:rPr lang="ko-KR" altLang="en-US" dirty="0" smtClean="0"/>
              <a:t>권장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문제에 따라서는 변수의 크기가 주어지지 않을 수 있으므로 적절한 변수형을 선택하기 위해서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long</a:t>
            </a:r>
            <a:r>
              <a:rPr lang="ko-KR" altLang="en-US" dirty="0" smtClean="0"/>
              <a:t>이 표현할 수 있는 숫자의 범위 정도는 알고 있으면 도움이 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입력 예제에서 두 일련번호는 앞 뒤 구분이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간혹 앞에 나온 것이 더 빠른 일련번호라고 간주하고 풀 수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이는 제한조건에 명시되어있지 않으므로 스스로 제한조건을 걸지 않도록 주의를 요한다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193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입력 예제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테스트 케이스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살펴보면 두 문자열은 앞뒤 순서 없이 주어짐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smtClean="0"/>
              <a:t>알고리즘 로직에서 </a:t>
            </a:r>
            <a:r>
              <a:rPr lang="ko-KR" altLang="en-US" dirty="0" smtClean="0"/>
              <a:t>처리가 필요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숫자의 범위 </a:t>
            </a:r>
            <a:r>
              <a:rPr lang="en-US" altLang="ko-KR" dirty="0" smtClean="0"/>
              <a:t>64</a:t>
            </a:r>
            <a:r>
              <a:rPr lang="ko-KR" altLang="en-US" dirty="0" smtClean="0"/>
              <a:t>비트 정수형이라고 주어짐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숫자 범위에 알맞은 변수형 선언 필요</a:t>
            </a:r>
            <a:endParaRPr lang="en-US" altLang="ko-KR" dirty="0" smtClean="0"/>
          </a:p>
          <a:p>
            <a:r>
              <a:rPr lang="en-US" altLang="ko-KR" dirty="0" smtClean="0"/>
              <a:t>-&gt; JAVA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long C/C++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long </a:t>
            </a:r>
            <a:r>
              <a:rPr lang="en-US" altLang="ko-KR" dirty="0" err="1" smtClean="0"/>
              <a:t>long</a:t>
            </a:r>
            <a:endParaRPr lang="en-US" altLang="ko-KR" dirty="0" smtClean="0"/>
          </a:p>
          <a:p>
            <a:r>
              <a:rPr lang="en-US" altLang="ko-KR" dirty="0" smtClean="0"/>
              <a:t>(C/C++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long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의 종류에 따라 영향을 받으므로 </a:t>
            </a:r>
            <a:r>
              <a:rPr lang="en-US" altLang="ko-KR" dirty="0" smtClean="0"/>
              <a:t>long </a:t>
            </a:r>
            <a:r>
              <a:rPr lang="en-US" altLang="ko-KR" dirty="0" err="1" smtClean="0"/>
              <a:t>long</a:t>
            </a:r>
            <a:r>
              <a:rPr lang="en-US" altLang="ko-KR" dirty="0" smtClean="0"/>
              <a:t> </a:t>
            </a:r>
            <a:r>
              <a:rPr lang="ko-KR" altLang="en-US" dirty="0" smtClean="0"/>
              <a:t>권장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문제에 따라서는 변수의 크기가 주어지지 않을 수 있으므로 적절한 변수형을 선택하기 위해서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long</a:t>
            </a:r>
            <a:r>
              <a:rPr lang="ko-KR" altLang="en-US" dirty="0" smtClean="0"/>
              <a:t>이 표현할 수 있는 숫자의 범위 정도는 알고 있으면 도움이 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입력 예제에서 두 일련번호는 앞 뒤 구분이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간혹 앞에 나온 것이 더 빠른 일련번호라고 간주하고 풀 수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이는 제한조건에 명시되어있지 않으므로 스스로 제한조건을 걸지 않도록 주의를 요한다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354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입력 예제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테스트 케이스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살펴보면 두 문자열은 앞뒤 순서 없이 주어짐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smtClean="0"/>
              <a:t>알고리즘 로직에서 </a:t>
            </a:r>
            <a:r>
              <a:rPr lang="ko-KR" altLang="en-US" dirty="0" smtClean="0"/>
              <a:t>처리가 필요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숫자의 범위 </a:t>
            </a:r>
            <a:r>
              <a:rPr lang="en-US" altLang="ko-KR" dirty="0" smtClean="0"/>
              <a:t>64</a:t>
            </a:r>
            <a:r>
              <a:rPr lang="ko-KR" altLang="en-US" dirty="0" smtClean="0"/>
              <a:t>비트 정수형이라고 주어짐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숫자 범위에 알맞은 변수형 선언 필요</a:t>
            </a:r>
            <a:endParaRPr lang="en-US" altLang="ko-KR" dirty="0" smtClean="0"/>
          </a:p>
          <a:p>
            <a:r>
              <a:rPr lang="en-US" altLang="ko-KR" dirty="0" smtClean="0"/>
              <a:t>-&gt; JAVA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long C/C++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long </a:t>
            </a:r>
            <a:r>
              <a:rPr lang="en-US" altLang="ko-KR" dirty="0" err="1" smtClean="0"/>
              <a:t>long</a:t>
            </a:r>
            <a:endParaRPr lang="en-US" altLang="ko-KR" dirty="0" smtClean="0"/>
          </a:p>
          <a:p>
            <a:r>
              <a:rPr lang="en-US" altLang="ko-KR" dirty="0" smtClean="0"/>
              <a:t>(C/C++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long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의 종류에 따라 영향을 받으므로 </a:t>
            </a:r>
            <a:r>
              <a:rPr lang="en-US" altLang="ko-KR" dirty="0" smtClean="0"/>
              <a:t>long </a:t>
            </a:r>
            <a:r>
              <a:rPr lang="en-US" altLang="ko-KR" dirty="0" err="1" smtClean="0"/>
              <a:t>long</a:t>
            </a:r>
            <a:r>
              <a:rPr lang="en-US" altLang="ko-KR" dirty="0" smtClean="0"/>
              <a:t> </a:t>
            </a:r>
            <a:r>
              <a:rPr lang="ko-KR" altLang="en-US" dirty="0" smtClean="0"/>
              <a:t>권장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문제에 따라서는 변수의 크기가 주어지지 않을 수 있으므로 적절한 변수형을 선택하기 위해서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long</a:t>
            </a:r>
            <a:r>
              <a:rPr lang="ko-KR" altLang="en-US" dirty="0" smtClean="0"/>
              <a:t>이 표현할 수 있는 숫자의 범위 정도는 알고 있으면 도움이 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입력 예제에서 두 일련번호는 앞 뒤 구분이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간혹 앞에 나온 것이 더 빠른 일련번호라고 간주하고 풀 수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이는 제한조건에 명시되어있지 않으므로 스스로 제한조건을 걸지 않도록 주의를 요한다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561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648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648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475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381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269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267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654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434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4410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756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6995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845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348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슬라이드 노트 개체 틀 2"/>
          <p:cNvSpPr txBox="1">
            <a:spLocks/>
          </p:cNvSpPr>
          <p:nvPr/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테스트를 하는 경우는 파일입력을 표준입력으로 변환하여 로컬에서 구현을 하지만 반드시 제출시에는 파일입력 구문을 주석처리 또는 제거 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C++, JAVA</a:t>
            </a:r>
            <a:r>
              <a:rPr lang="ko-KR" altLang="en-US" dirty="0"/>
              <a:t>에는 </a:t>
            </a:r>
            <a:r>
              <a:rPr lang="en-US" altLang="ko-KR" dirty="0"/>
              <a:t>C</a:t>
            </a:r>
            <a:r>
              <a:rPr lang="ko-KR" altLang="en-US" dirty="0"/>
              <a:t>와 비교하여 추가적으로 사용 가능한 함수들이 제공되고 일부는 실제 검정에서도 사용 가능하므로 </a:t>
            </a:r>
            <a:r>
              <a:rPr lang="en-US" altLang="ko-KR" dirty="0"/>
              <a:t>C</a:t>
            </a:r>
            <a:r>
              <a:rPr lang="ko-KR" altLang="en-US" dirty="0"/>
              <a:t>보다는 </a:t>
            </a:r>
            <a:r>
              <a:rPr lang="en-US" altLang="ko-KR" dirty="0"/>
              <a:t>C++</a:t>
            </a:r>
            <a:r>
              <a:rPr lang="ko-KR" altLang="en-US" dirty="0"/>
              <a:t>이나 </a:t>
            </a:r>
            <a:r>
              <a:rPr lang="en-US" altLang="ko-KR" dirty="0"/>
              <a:t>JAVA</a:t>
            </a:r>
            <a:r>
              <a:rPr lang="ko-KR" altLang="en-US" dirty="0"/>
              <a:t>를 권장함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Advanced</a:t>
            </a:r>
            <a:r>
              <a:rPr lang="ko-KR" altLang="en-US" dirty="0"/>
              <a:t>의 경우 작년과 다르게 기본 </a:t>
            </a:r>
            <a:r>
              <a:rPr lang="en-US" altLang="ko-KR" dirty="0"/>
              <a:t>default template</a:t>
            </a:r>
            <a:r>
              <a:rPr lang="ko-KR" altLang="en-US" dirty="0"/>
              <a:t>에 입출력이 제공되지 않는 경우가 있을 수 있으니 문제의 입출력 예제를 잘 읽어볼 필요가 있음</a:t>
            </a:r>
            <a:endParaRPr lang="en-US" altLang="ko-KR" dirty="0"/>
          </a:p>
          <a:p>
            <a:r>
              <a:rPr lang="ko-KR" altLang="en-US" dirty="0"/>
              <a:t>예를 들면 입력 </a:t>
            </a:r>
            <a:r>
              <a:rPr lang="en-US" altLang="ko-KR" dirty="0"/>
              <a:t>default template</a:t>
            </a:r>
            <a:r>
              <a:rPr lang="ko-KR" altLang="en-US" dirty="0"/>
              <a:t>으로 </a:t>
            </a:r>
            <a:r>
              <a:rPr lang="en-US" altLang="ko-KR" dirty="0"/>
              <a:t>2</a:t>
            </a:r>
            <a:r>
              <a:rPr lang="ko-KR" altLang="en-US" dirty="0"/>
              <a:t>차원 배열을 주어졌으니 수험자가 </a:t>
            </a:r>
            <a:r>
              <a:rPr lang="en-US" altLang="ko-KR" dirty="0"/>
              <a:t>1</a:t>
            </a:r>
            <a:r>
              <a:rPr lang="ko-KR" altLang="en-US" dirty="0"/>
              <a:t>차원 배열을 통해 구현을 원할 경우 혼돈이 있을 수 있었음</a:t>
            </a:r>
            <a:r>
              <a:rPr lang="en-US" altLang="ko-KR" dirty="0"/>
              <a:t>. </a:t>
            </a:r>
            <a:r>
              <a:rPr lang="ko-KR" altLang="en-US" dirty="0"/>
              <a:t>따라서 입출력에 관한 부분도 자신이 어느 정도 설계할 수 있는 능력 또한 필요하다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입출력 양이 매우 클 경우 사용하는 명령어에 따라 수행시간에 차이가 발생할 수 있음</a:t>
            </a:r>
            <a:endParaRPr lang="en-US" altLang="ko-KR" dirty="0"/>
          </a:p>
          <a:p>
            <a:r>
              <a:rPr lang="ko-KR" altLang="en-US" dirty="0"/>
              <a:t>참고로</a:t>
            </a:r>
            <a:r>
              <a:rPr lang="en-US" altLang="ko-KR" dirty="0"/>
              <a:t>, JAVA</a:t>
            </a:r>
            <a:r>
              <a:rPr lang="ko-KR" altLang="en-US" dirty="0"/>
              <a:t>의 경우 </a:t>
            </a:r>
            <a:r>
              <a:rPr lang="en-US" altLang="ko-KR" dirty="0"/>
              <a:t>Scanner</a:t>
            </a:r>
            <a:r>
              <a:rPr lang="ko-KR" altLang="en-US" dirty="0"/>
              <a:t>보다 </a:t>
            </a:r>
            <a:r>
              <a:rPr lang="en-US" altLang="ko-KR" dirty="0" err="1"/>
              <a:t>BufferedReader</a:t>
            </a:r>
            <a:r>
              <a:rPr lang="ko-KR" altLang="en-US" dirty="0"/>
              <a:t>를 사용하여 입력 시 소요시간이 유리할 수 있음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의 경우 </a:t>
            </a:r>
            <a:r>
              <a:rPr lang="en-US" altLang="ko-KR" dirty="0" err="1"/>
              <a:t>cin</a:t>
            </a:r>
            <a:r>
              <a:rPr lang="en-US" altLang="ko-KR" dirty="0"/>
              <a:t>, </a:t>
            </a:r>
            <a:r>
              <a:rPr lang="en-US" altLang="ko-KR" dirty="0" err="1"/>
              <a:t>cout</a:t>
            </a:r>
            <a:r>
              <a:rPr lang="en-US" altLang="ko-KR" dirty="0"/>
              <a:t> </a:t>
            </a:r>
            <a:r>
              <a:rPr lang="ko-KR" altLang="en-US" dirty="0"/>
              <a:t>보다는 </a:t>
            </a:r>
            <a:r>
              <a:rPr lang="en-US" altLang="ko-KR" dirty="0" err="1"/>
              <a:t>printf</a:t>
            </a:r>
            <a:r>
              <a:rPr lang="ko-KR" altLang="en-US" dirty="0"/>
              <a:t>가 다소 유리할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Algospot</a:t>
            </a:r>
            <a:r>
              <a:rPr lang="ko-KR" altLang="en-US" dirty="0"/>
              <a:t>과 같은 모의검정 웹사이트에서는 간혹 매우 큰 입력데이터로 </a:t>
            </a:r>
            <a:r>
              <a:rPr lang="en-US" altLang="ko-KR" dirty="0" err="1"/>
              <a:t>BufferedReader</a:t>
            </a:r>
            <a:r>
              <a:rPr lang="ko-KR" altLang="en-US" dirty="0"/>
              <a:t>를 이용해야지만 </a:t>
            </a:r>
            <a:r>
              <a:rPr lang="en-US" altLang="ko-KR" dirty="0"/>
              <a:t>pass </a:t>
            </a:r>
            <a:r>
              <a:rPr lang="ko-KR" altLang="en-US" dirty="0"/>
              <a:t>가능한 문제가 있지만 실제 </a:t>
            </a:r>
            <a:r>
              <a:rPr lang="en-US" altLang="ko-KR" dirty="0"/>
              <a:t>SW</a:t>
            </a:r>
            <a:r>
              <a:rPr lang="ko-KR" altLang="en-US" dirty="0"/>
              <a:t>검정에서는 적합한 알고리즘만 구현하였다면 표준입출력으로 무엇을 사용하던 </a:t>
            </a:r>
            <a:r>
              <a:rPr lang="en-US" altLang="ko-KR" dirty="0"/>
              <a:t>pass</a:t>
            </a:r>
            <a:r>
              <a:rPr lang="ko-KR" altLang="en-US" dirty="0"/>
              <a:t>할 수 있도록 제한시간을 설정한다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48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845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2690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0216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515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4438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33038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3303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3303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4400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056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슬라이드 노트 개체 틀 2"/>
          <p:cNvSpPr txBox="1">
            <a:spLocks/>
          </p:cNvSpPr>
          <p:nvPr/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테스트를 하는 경우는 파일입력을 표준입력으로 변환하여 로컬에서 구현을 하지만 반드시 제출시에는 파일입력 구문을 주석처리 또는 제거 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C++, JAVA</a:t>
            </a:r>
            <a:r>
              <a:rPr lang="ko-KR" altLang="en-US" dirty="0"/>
              <a:t>에는 </a:t>
            </a:r>
            <a:r>
              <a:rPr lang="en-US" altLang="ko-KR" dirty="0"/>
              <a:t>C</a:t>
            </a:r>
            <a:r>
              <a:rPr lang="ko-KR" altLang="en-US" dirty="0"/>
              <a:t>와 비교하여 추가적으로 사용 가능한 함수들이 제공되고 일부는 실제 검정에서도 사용 가능하므로 </a:t>
            </a:r>
            <a:r>
              <a:rPr lang="en-US" altLang="ko-KR" dirty="0"/>
              <a:t>C</a:t>
            </a:r>
            <a:r>
              <a:rPr lang="ko-KR" altLang="en-US" dirty="0"/>
              <a:t>보다는 </a:t>
            </a:r>
            <a:r>
              <a:rPr lang="en-US" altLang="ko-KR" dirty="0"/>
              <a:t>C++</a:t>
            </a:r>
            <a:r>
              <a:rPr lang="ko-KR" altLang="en-US" dirty="0"/>
              <a:t>이나 </a:t>
            </a:r>
            <a:r>
              <a:rPr lang="en-US" altLang="ko-KR" dirty="0"/>
              <a:t>JAVA</a:t>
            </a:r>
            <a:r>
              <a:rPr lang="ko-KR" altLang="en-US" dirty="0"/>
              <a:t>를 권장함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Advanced</a:t>
            </a:r>
            <a:r>
              <a:rPr lang="ko-KR" altLang="en-US" dirty="0"/>
              <a:t>의 경우 작년과 다르게 기본 </a:t>
            </a:r>
            <a:r>
              <a:rPr lang="en-US" altLang="ko-KR" dirty="0"/>
              <a:t>default template</a:t>
            </a:r>
            <a:r>
              <a:rPr lang="ko-KR" altLang="en-US" dirty="0"/>
              <a:t>에 입출력이 제공되지 않는 경우가 있을 수 있으니 문제의 입출력 예제를 잘 읽어볼 필요가 있음</a:t>
            </a:r>
            <a:endParaRPr lang="en-US" altLang="ko-KR" dirty="0"/>
          </a:p>
          <a:p>
            <a:r>
              <a:rPr lang="ko-KR" altLang="en-US" dirty="0"/>
              <a:t>예를 들면 입력 </a:t>
            </a:r>
            <a:r>
              <a:rPr lang="en-US" altLang="ko-KR" dirty="0"/>
              <a:t>default template</a:t>
            </a:r>
            <a:r>
              <a:rPr lang="ko-KR" altLang="en-US" dirty="0"/>
              <a:t>으로 </a:t>
            </a:r>
            <a:r>
              <a:rPr lang="en-US" altLang="ko-KR" dirty="0"/>
              <a:t>2</a:t>
            </a:r>
            <a:r>
              <a:rPr lang="ko-KR" altLang="en-US" dirty="0"/>
              <a:t>차원 배열을 주어졌으니 수험자가 </a:t>
            </a:r>
            <a:r>
              <a:rPr lang="en-US" altLang="ko-KR" dirty="0"/>
              <a:t>1</a:t>
            </a:r>
            <a:r>
              <a:rPr lang="ko-KR" altLang="en-US" dirty="0"/>
              <a:t>차원 배열을 통해 구현을 원할 경우 혼돈이 있을 수 있었음</a:t>
            </a:r>
            <a:r>
              <a:rPr lang="en-US" altLang="ko-KR" dirty="0"/>
              <a:t>. </a:t>
            </a:r>
            <a:r>
              <a:rPr lang="ko-KR" altLang="en-US" dirty="0"/>
              <a:t>따라서 입출력에 관한 부분도 자신이 어느 정도 설계할 수 있는 능력 또한 필요하다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입출력 양이 매우 클 경우 사용하는 명령어에 따라 수행시간에 차이가 발생할 수 있음</a:t>
            </a:r>
            <a:endParaRPr lang="en-US" altLang="ko-KR" dirty="0"/>
          </a:p>
          <a:p>
            <a:r>
              <a:rPr lang="ko-KR" altLang="en-US" dirty="0"/>
              <a:t>참고로</a:t>
            </a:r>
            <a:r>
              <a:rPr lang="en-US" altLang="ko-KR" dirty="0"/>
              <a:t>, JAVA</a:t>
            </a:r>
            <a:r>
              <a:rPr lang="ko-KR" altLang="en-US" dirty="0"/>
              <a:t>의 경우 </a:t>
            </a:r>
            <a:r>
              <a:rPr lang="en-US" altLang="ko-KR" dirty="0"/>
              <a:t>Scanner</a:t>
            </a:r>
            <a:r>
              <a:rPr lang="ko-KR" altLang="en-US" dirty="0"/>
              <a:t>보다 </a:t>
            </a:r>
            <a:r>
              <a:rPr lang="en-US" altLang="ko-KR" dirty="0" err="1"/>
              <a:t>BufferedReader</a:t>
            </a:r>
            <a:r>
              <a:rPr lang="ko-KR" altLang="en-US" dirty="0"/>
              <a:t>를 사용하여 입력 시 소요시간이 유리할 수 있음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의 경우 </a:t>
            </a:r>
            <a:r>
              <a:rPr lang="en-US" altLang="ko-KR" dirty="0" err="1"/>
              <a:t>cin</a:t>
            </a:r>
            <a:r>
              <a:rPr lang="en-US" altLang="ko-KR" dirty="0"/>
              <a:t>, </a:t>
            </a:r>
            <a:r>
              <a:rPr lang="en-US" altLang="ko-KR" dirty="0" err="1"/>
              <a:t>cout</a:t>
            </a:r>
            <a:r>
              <a:rPr lang="en-US" altLang="ko-KR" dirty="0"/>
              <a:t> </a:t>
            </a:r>
            <a:r>
              <a:rPr lang="ko-KR" altLang="en-US" dirty="0"/>
              <a:t>보다는 </a:t>
            </a:r>
            <a:r>
              <a:rPr lang="en-US" altLang="ko-KR" dirty="0" err="1"/>
              <a:t>printf</a:t>
            </a:r>
            <a:r>
              <a:rPr lang="ko-KR" altLang="en-US" dirty="0"/>
              <a:t>가 다소 유리할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Algospot</a:t>
            </a:r>
            <a:r>
              <a:rPr lang="ko-KR" altLang="en-US" dirty="0"/>
              <a:t>과 같은 모의검정 웹사이트에서는 간혹 매우 큰 입력데이터로 </a:t>
            </a:r>
            <a:r>
              <a:rPr lang="en-US" altLang="ko-KR" dirty="0" err="1"/>
              <a:t>BufferedReader</a:t>
            </a:r>
            <a:r>
              <a:rPr lang="ko-KR" altLang="en-US" dirty="0"/>
              <a:t>를 이용해야지만 </a:t>
            </a:r>
            <a:r>
              <a:rPr lang="en-US" altLang="ko-KR" dirty="0"/>
              <a:t>pass </a:t>
            </a:r>
            <a:r>
              <a:rPr lang="ko-KR" altLang="en-US" dirty="0"/>
              <a:t>가능한 문제가 있지만 실제 </a:t>
            </a:r>
            <a:r>
              <a:rPr lang="en-US" altLang="ko-KR" dirty="0"/>
              <a:t>SW</a:t>
            </a:r>
            <a:r>
              <a:rPr lang="ko-KR" altLang="en-US" dirty="0"/>
              <a:t>검정에서는 적합한 알고리즘만 구현하였다면 표준입출력으로 무엇을 사용하던 </a:t>
            </a:r>
            <a:r>
              <a:rPr lang="en-US" altLang="ko-KR" dirty="0"/>
              <a:t>pass</a:t>
            </a:r>
            <a:r>
              <a:rPr lang="ko-KR" altLang="en-US" dirty="0"/>
              <a:t>할 수 있도록 제한시간을 설정한다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877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447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7104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8929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0763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0763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1415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965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7199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4542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300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슬라이드 노트 개체 틀 2"/>
          <p:cNvSpPr txBox="1">
            <a:spLocks/>
          </p:cNvSpPr>
          <p:nvPr/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테스트를 하는 경우는 파일입력을 표준입력으로 변환하여 로컬에서 구현을 하지만 반드시 제출시에는 파일입력 구문을 주석처리 또는 제거 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C++, JAVA</a:t>
            </a:r>
            <a:r>
              <a:rPr lang="ko-KR" altLang="en-US" dirty="0"/>
              <a:t>에는 </a:t>
            </a:r>
            <a:r>
              <a:rPr lang="en-US" altLang="ko-KR" dirty="0"/>
              <a:t>C</a:t>
            </a:r>
            <a:r>
              <a:rPr lang="ko-KR" altLang="en-US" dirty="0"/>
              <a:t>와 비교하여 추가적으로 사용 가능한 함수들이 제공되고 일부는 실제 검정에서도 사용 가능하므로 </a:t>
            </a:r>
            <a:r>
              <a:rPr lang="en-US" altLang="ko-KR" dirty="0"/>
              <a:t>C</a:t>
            </a:r>
            <a:r>
              <a:rPr lang="ko-KR" altLang="en-US" dirty="0"/>
              <a:t>보다는 </a:t>
            </a:r>
            <a:r>
              <a:rPr lang="en-US" altLang="ko-KR" dirty="0"/>
              <a:t>C++</a:t>
            </a:r>
            <a:r>
              <a:rPr lang="ko-KR" altLang="en-US" dirty="0"/>
              <a:t>이나 </a:t>
            </a:r>
            <a:r>
              <a:rPr lang="en-US" altLang="ko-KR" dirty="0"/>
              <a:t>JAVA</a:t>
            </a:r>
            <a:r>
              <a:rPr lang="ko-KR" altLang="en-US" dirty="0"/>
              <a:t>를 권장함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Advanced</a:t>
            </a:r>
            <a:r>
              <a:rPr lang="ko-KR" altLang="en-US" dirty="0"/>
              <a:t>의 경우 작년과 다르게 기본 </a:t>
            </a:r>
            <a:r>
              <a:rPr lang="en-US" altLang="ko-KR" dirty="0"/>
              <a:t>default template</a:t>
            </a:r>
            <a:r>
              <a:rPr lang="ko-KR" altLang="en-US" dirty="0"/>
              <a:t>에 입출력이 제공되지 않는 경우가 있을 수 있으니 문제의 입출력 예제를 잘 읽어볼 필요가 있음</a:t>
            </a:r>
            <a:endParaRPr lang="en-US" altLang="ko-KR" dirty="0"/>
          </a:p>
          <a:p>
            <a:r>
              <a:rPr lang="ko-KR" altLang="en-US" dirty="0"/>
              <a:t>예를 들면 입력 </a:t>
            </a:r>
            <a:r>
              <a:rPr lang="en-US" altLang="ko-KR" dirty="0"/>
              <a:t>default template</a:t>
            </a:r>
            <a:r>
              <a:rPr lang="ko-KR" altLang="en-US" dirty="0"/>
              <a:t>으로 </a:t>
            </a:r>
            <a:r>
              <a:rPr lang="en-US" altLang="ko-KR" dirty="0"/>
              <a:t>2</a:t>
            </a:r>
            <a:r>
              <a:rPr lang="ko-KR" altLang="en-US" dirty="0"/>
              <a:t>차원 배열을 주어졌으니 수험자가 </a:t>
            </a:r>
            <a:r>
              <a:rPr lang="en-US" altLang="ko-KR" dirty="0"/>
              <a:t>1</a:t>
            </a:r>
            <a:r>
              <a:rPr lang="ko-KR" altLang="en-US" dirty="0"/>
              <a:t>차원 배열을 통해 구현을 원할 경우 혼돈이 있을 수 있었음</a:t>
            </a:r>
            <a:r>
              <a:rPr lang="en-US" altLang="ko-KR" dirty="0"/>
              <a:t>. </a:t>
            </a:r>
            <a:r>
              <a:rPr lang="ko-KR" altLang="en-US" dirty="0"/>
              <a:t>따라서 입출력에 관한 부분도 자신이 어느 정도 설계할 수 있는 능력 또한 필요하다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입출력 양이 매우 클 경우 사용하는 명령어에 따라 수행시간에 차이가 발생할 수 있음</a:t>
            </a:r>
            <a:endParaRPr lang="en-US" altLang="ko-KR" dirty="0"/>
          </a:p>
          <a:p>
            <a:r>
              <a:rPr lang="ko-KR" altLang="en-US" dirty="0"/>
              <a:t>참고로</a:t>
            </a:r>
            <a:r>
              <a:rPr lang="en-US" altLang="ko-KR" dirty="0"/>
              <a:t>, JAVA</a:t>
            </a:r>
            <a:r>
              <a:rPr lang="ko-KR" altLang="en-US" dirty="0"/>
              <a:t>의 경우 </a:t>
            </a:r>
            <a:r>
              <a:rPr lang="en-US" altLang="ko-KR" dirty="0"/>
              <a:t>Scanner</a:t>
            </a:r>
            <a:r>
              <a:rPr lang="ko-KR" altLang="en-US" dirty="0"/>
              <a:t>보다 </a:t>
            </a:r>
            <a:r>
              <a:rPr lang="en-US" altLang="ko-KR" dirty="0" err="1"/>
              <a:t>BufferedReader</a:t>
            </a:r>
            <a:r>
              <a:rPr lang="ko-KR" altLang="en-US" dirty="0"/>
              <a:t>를 사용하여 입력 시 소요시간이 유리할 수 있음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의 경우 </a:t>
            </a:r>
            <a:r>
              <a:rPr lang="en-US" altLang="ko-KR" dirty="0" err="1"/>
              <a:t>cin</a:t>
            </a:r>
            <a:r>
              <a:rPr lang="en-US" altLang="ko-KR" dirty="0"/>
              <a:t>, </a:t>
            </a:r>
            <a:r>
              <a:rPr lang="en-US" altLang="ko-KR" dirty="0" err="1"/>
              <a:t>cout</a:t>
            </a:r>
            <a:r>
              <a:rPr lang="en-US" altLang="ko-KR" dirty="0"/>
              <a:t> </a:t>
            </a:r>
            <a:r>
              <a:rPr lang="ko-KR" altLang="en-US" dirty="0"/>
              <a:t>보다는 </a:t>
            </a:r>
            <a:r>
              <a:rPr lang="en-US" altLang="ko-KR" dirty="0" err="1"/>
              <a:t>printf</a:t>
            </a:r>
            <a:r>
              <a:rPr lang="ko-KR" altLang="en-US" dirty="0"/>
              <a:t>가 다소 유리할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Algospot</a:t>
            </a:r>
            <a:r>
              <a:rPr lang="ko-KR" altLang="en-US" dirty="0"/>
              <a:t>과 같은 모의검정 웹사이트에서는 간혹 매우 큰 입력데이터로 </a:t>
            </a:r>
            <a:r>
              <a:rPr lang="en-US" altLang="ko-KR" dirty="0" err="1"/>
              <a:t>BufferedReader</a:t>
            </a:r>
            <a:r>
              <a:rPr lang="ko-KR" altLang="en-US" dirty="0"/>
              <a:t>를 이용해야지만 </a:t>
            </a:r>
            <a:r>
              <a:rPr lang="en-US" altLang="ko-KR" dirty="0"/>
              <a:t>pass </a:t>
            </a:r>
            <a:r>
              <a:rPr lang="ko-KR" altLang="en-US" dirty="0"/>
              <a:t>가능한 문제가 있지만 실제 </a:t>
            </a:r>
            <a:r>
              <a:rPr lang="en-US" altLang="ko-KR" dirty="0"/>
              <a:t>SW</a:t>
            </a:r>
            <a:r>
              <a:rPr lang="ko-KR" altLang="en-US" dirty="0"/>
              <a:t>검정에서는 적합한 알고리즘만 구현하였다면 표준입출력으로 무엇을 사용하던 </a:t>
            </a:r>
            <a:r>
              <a:rPr lang="en-US" altLang="ko-KR" dirty="0"/>
              <a:t>pass</a:t>
            </a:r>
            <a:r>
              <a:rPr lang="ko-KR" altLang="en-US" dirty="0"/>
              <a:t>할 수 있도록 제한시간을 설정한다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3929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3008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8064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438EBF-CC7F-4F16-AD7E-881D41CFB84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2569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438EBF-CC7F-4F16-AD7E-881D41CFB84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3921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438EBF-CC7F-4F16-AD7E-881D41CFB84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3142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438EBF-CC7F-4F16-AD7E-881D41CFB847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1278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4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868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슬라이드 노트 개체 틀 2"/>
          <p:cNvSpPr txBox="1">
            <a:spLocks/>
          </p:cNvSpPr>
          <p:nvPr/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테스트를 하는 경우는 파일입력을 표준입력으로 변환하여 로컬에서 구현을 하지만 반드시 제출시에는 파일입력 구문을 주석처리 또는 제거 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C++, JAVA</a:t>
            </a:r>
            <a:r>
              <a:rPr lang="ko-KR" altLang="en-US" dirty="0"/>
              <a:t>에는 </a:t>
            </a:r>
            <a:r>
              <a:rPr lang="en-US" altLang="ko-KR" dirty="0"/>
              <a:t>C</a:t>
            </a:r>
            <a:r>
              <a:rPr lang="ko-KR" altLang="en-US" dirty="0"/>
              <a:t>와 비교하여 추가적으로 사용 가능한 함수들이 제공되고 일부는 실제 검정에서도 사용 가능하므로 </a:t>
            </a:r>
            <a:r>
              <a:rPr lang="en-US" altLang="ko-KR" dirty="0"/>
              <a:t>C</a:t>
            </a:r>
            <a:r>
              <a:rPr lang="ko-KR" altLang="en-US" dirty="0"/>
              <a:t>보다는 </a:t>
            </a:r>
            <a:r>
              <a:rPr lang="en-US" altLang="ko-KR" dirty="0"/>
              <a:t>C++</a:t>
            </a:r>
            <a:r>
              <a:rPr lang="ko-KR" altLang="en-US" dirty="0"/>
              <a:t>이나 </a:t>
            </a:r>
            <a:r>
              <a:rPr lang="en-US" altLang="ko-KR" dirty="0"/>
              <a:t>JAVA</a:t>
            </a:r>
            <a:r>
              <a:rPr lang="ko-KR" altLang="en-US" dirty="0"/>
              <a:t>를 권장함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Advanced</a:t>
            </a:r>
            <a:r>
              <a:rPr lang="ko-KR" altLang="en-US" dirty="0"/>
              <a:t>의 경우 작년과 다르게 기본 </a:t>
            </a:r>
            <a:r>
              <a:rPr lang="en-US" altLang="ko-KR" dirty="0"/>
              <a:t>default template</a:t>
            </a:r>
            <a:r>
              <a:rPr lang="ko-KR" altLang="en-US" dirty="0"/>
              <a:t>에 입출력이 제공되지 않는 경우가 있을 수 있으니 문제의 입출력 예제를 잘 읽어볼 필요가 있음</a:t>
            </a:r>
            <a:endParaRPr lang="en-US" altLang="ko-KR" dirty="0"/>
          </a:p>
          <a:p>
            <a:r>
              <a:rPr lang="ko-KR" altLang="en-US" dirty="0"/>
              <a:t>예를 들면 입력 </a:t>
            </a:r>
            <a:r>
              <a:rPr lang="en-US" altLang="ko-KR" dirty="0"/>
              <a:t>default template</a:t>
            </a:r>
            <a:r>
              <a:rPr lang="ko-KR" altLang="en-US" dirty="0"/>
              <a:t>으로 </a:t>
            </a:r>
            <a:r>
              <a:rPr lang="en-US" altLang="ko-KR" dirty="0"/>
              <a:t>2</a:t>
            </a:r>
            <a:r>
              <a:rPr lang="ko-KR" altLang="en-US" dirty="0"/>
              <a:t>차원 배열을 주어졌으니 수험자가 </a:t>
            </a:r>
            <a:r>
              <a:rPr lang="en-US" altLang="ko-KR" dirty="0"/>
              <a:t>1</a:t>
            </a:r>
            <a:r>
              <a:rPr lang="ko-KR" altLang="en-US" dirty="0"/>
              <a:t>차원 배열을 통해 구현을 원할 경우 혼돈이 있을 수 있었음</a:t>
            </a:r>
            <a:r>
              <a:rPr lang="en-US" altLang="ko-KR" dirty="0"/>
              <a:t>. </a:t>
            </a:r>
            <a:r>
              <a:rPr lang="ko-KR" altLang="en-US" dirty="0"/>
              <a:t>따라서 입출력에 관한 부분도 자신이 어느 정도 설계할 수 있는 능력 또한 필요하다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입출력 양이 매우 클 경우 사용하는 명령어에 따라 수행시간에 차이가 발생할 수 있음</a:t>
            </a:r>
            <a:endParaRPr lang="en-US" altLang="ko-KR" dirty="0"/>
          </a:p>
          <a:p>
            <a:r>
              <a:rPr lang="ko-KR" altLang="en-US" dirty="0"/>
              <a:t>참고로</a:t>
            </a:r>
            <a:r>
              <a:rPr lang="en-US" altLang="ko-KR" dirty="0"/>
              <a:t>, JAVA</a:t>
            </a:r>
            <a:r>
              <a:rPr lang="ko-KR" altLang="en-US" dirty="0"/>
              <a:t>의 경우 </a:t>
            </a:r>
            <a:r>
              <a:rPr lang="en-US" altLang="ko-KR" dirty="0"/>
              <a:t>Scanner</a:t>
            </a:r>
            <a:r>
              <a:rPr lang="ko-KR" altLang="en-US" dirty="0"/>
              <a:t>보다 </a:t>
            </a:r>
            <a:r>
              <a:rPr lang="en-US" altLang="ko-KR" dirty="0" err="1"/>
              <a:t>BufferedReader</a:t>
            </a:r>
            <a:r>
              <a:rPr lang="ko-KR" altLang="en-US" dirty="0"/>
              <a:t>를 사용하여 입력 시 소요시간이 유리할 수 있음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의 경우 </a:t>
            </a:r>
            <a:r>
              <a:rPr lang="en-US" altLang="ko-KR" dirty="0" err="1"/>
              <a:t>cin</a:t>
            </a:r>
            <a:r>
              <a:rPr lang="en-US" altLang="ko-KR" dirty="0"/>
              <a:t>, </a:t>
            </a:r>
            <a:r>
              <a:rPr lang="en-US" altLang="ko-KR" dirty="0" err="1"/>
              <a:t>cout</a:t>
            </a:r>
            <a:r>
              <a:rPr lang="en-US" altLang="ko-KR" dirty="0"/>
              <a:t> </a:t>
            </a:r>
            <a:r>
              <a:rPr lang="ko-KR" altLang="en-US" dirty="0"/>
              <a:t>보다는 </a:t>
            </a:r>
            <a:r>
              <a:rPr lang="en-US" altLang="ko-KR" dirty="0" err="1"/>
              <a:t>printf</a:t>
            </a:r>
            <a:r>
              <a:rPr lang="ko-KR" altLang="en-US" dirty="0"/>
              <a:t>가 다소 유리할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Algospot</a:t>
            </a:r>
            <a:r>
              <a:rPr lang="ko-KR" altLang="en-US" dirty="0"/>
              <a:t>과 같은 모의검정 웹사이트에서는 간혹 매우 큰 입력데이터로 </a:t>
            </a:r>
            <a:r>
              <a:rPr lang="en-US" altLang="ko-KR" dirty="0" err="1"/>
              <a:t>BufferedReader</a:t>
            </a:r>
            <a:r>
              <a:rPr lang="ko-KR" altLang="en-US" dirty="0"/>
              <a:t>를 이용해야지만 </a:t>
            </a:r>
            <a:r>
              <a:rPr lang="en-US" altLang="ko-KR" dirty="0"/>
              <a:t>pass </a:t>
            </a:r>
            <a:r>
              <a:rPr lang="ko-KR" altLang="en-US" dirty="0"/>
              <a:t>가능한 문제가 있지만 실제 </a:t>
            </a:r>
            <a:r>
              <a:rPr lang="en-US" altLang="ko-KR" dirty="0"/>
              <a:t>SW</a:t>
            </a:r>
            <a:r>
              <a:rPr lang="ko-KR" altLang="en-US" dirty="0"/>
              <a:t>검정에서는 적합한 알고리즘만 구현하였다면 표준입출력으로 무엇을 사용하던 </a:t>
            </a:r>
            <a:r>
              <a:rPr lang="en-US" altLang="ko-KR" dirty="0"/>
              <a:t>pass</a:t>
            </a:r>
            <a:r>
              <a:rPr lang="ko-KR" altLang="en-US" dirty="0"/>
              <a:t>할 수 있도록 제한시간을 설정한다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429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슬라이드 노트 개체 틀 2"/>
          <p:cNvSpPr txBox="1">
            <a:spLocks/>
          </p:cNvSpPr>
          <p:nvPr/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테스트를 하는 경우는 파일입력을 표준입력으로 변환하여 로컬에서 구현을 하지만 반드시 제출시에는 파일입력 구문을 주석처리 또는 제거 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C++, JAVA</a:t>
            </a:r>
            <a:r>
              <a:rPr lang="ko-KR" altLang="en-US" dirty="0"/>
              <a:t>에는 </a:t>
            </a:r>
            <a:r>
              <a:rPr lang="en-US" altLang="ko-KR" dirty="0"/>
              <a:t>C</a:t>
            </a:r>
            <a:r>
              <a:rPr lang="ko-KR" altLang="en-US" dirty="0"/>
              <a:t>와 비교하여 추가적으로 사용 가능한 함수들이 제공되고 일부는 실제 검정에서도 사용 가능하므로 </a:t>
            </a:r>
            <a:r>
              <a:rPr lang="en-US" altLang="ko-KR" dirty="0"/>
              <a:t>C</a:t>
            </a:r>
            <a:r>
              <a:rPr lang="ko-KR" altLang="en-US" dirty="0"/>
              <a:t>보다는 </a:t>
            </a:r>
            <a:r>
              <a:rPr lang="en-US" altLang="ko-KR" dirty="0"/>
              <a:t>C++</a:t>
            </a:r>
            <a:r>
              <a:rPr lang="ko-KR" altLang="en-US" dirty="0"/>
              <a:t>이나 </a:t>
            </a:r>
            <a:r>
              <a:rPr lang="en-US" altLang="ko-KR" dirty="0"/>
              <a:t>JAVA</a:t>
            </a:r>
            <a:r>
              <a:rPr lang="ko-KR" altLang="en-US" dirty="0"/>
              <a:t>를 권장함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Advanced</a:t>
            </a:r>
            <a:r>
              <a:rPr lang="ko-KR" altLang="en-US" dirty="0"/>
              <a:t>의 경우 작년과 다르게 기본 </a:t>
            </a:r>
            <a:r>
              <a:rPr lang="en-US" altLang="ko-KR" dirty="0"/>
              <a:t>default template</a:t>
            </a:r>
            <a:r>
              <a:rPr lang="ko-KR" altLang="en-US" dirty="0"/>
              <a:t>에 입출력이 제공되지 않는 경우가 있을 수 있으니 문제의 입출력 예제를 잘 읽어볼 필요가 있음</a:t>
            </a:r>
            <a:endParaRPr lang="en-US" altLang="ko-KR" dirty="0"/>
          </a:p>
          <a:p>
            <a:r>
              <a:rPr lang="ko-KR" altLang="en-US" dirty="0"/>
              <a:t>예를 들면 입력 </a:t>
            </a:r>
            <a:r>
              <a:rPr lang="en-US" altLang="ko-KR" dirty="0"/>
              <a:t>default template</a:t>
            </a:r>
            <a:r>
              <a:rPr lang="ko-KR" altLang="en-US" dirty="0"/>
              <a:t>으로 </a:t>
            </a:r>
            <a:r>
              <a:rPr lang="en-US" altLang="ko-KR" dirty="0"/>
              <a:t>2</a:t>
            </a:r>
            <a:r>
              <a:rPr lang="ko-KR" altLang="en-US" dirty="0"/>
              <a:t>차원 배열을 주어졌으니 수험자가 </a:t>
            </a:r>
            <a:r>
              <a:rPr lang="en-US" altLang="ko-KR" dirty="0"/>
              <a:t>1</a:t>
            </a:r>
            <a:r>
              <a:rPr lang="ko-KR" altLang="en-US" dirty="0"/>
              <a:t>차원 배열을 통해 구현을 원할 경우 혼돈이 있을 수 있었음</a:t>
            </a:r>
            <a:r>
              <a:rPr lang="en-US" altLang="ko-KR" dirty="0"/>
              <a:t>. </a:t>
            </a:r>
            <a:r>
              <a:rPr lang="ko-KR" altLang="en-US" dirty="0"/>
              <a:t>따라서 입출력에 관한 부분도 자신이 어느 정도 설계할 수 있는 능력 또한 필요하다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입출력 양이 매우 클 경우 사용하는 명령어에 따라 수행시간에 차이가 발생할 수 있음</a:t>
            </a:r>
            <a:endParaRPr lang="en-US" altLang="ko-KR" dirty="0"/>
          </a:p>
          <a:p>
            <a:r>
              <a:rPr lang="ko-KR" altLang="en-US" dirty="0"/>
              <a:t>참고로</a:t>
            </a:r>
            <a:r>
              <a:rPr lang="en-US" altLang="ko-KR" dirty="0"/>
              <a:t>, JAVA</a:t>
            </a:r>
            <a:r>
              <a:rPr lang="ko-KR" altLang="en-US" dirty="0"/>
              <a:t>의 경우 </a:t>
            </a:r>
            <a:r>
              <a:rPr lang="en-US" altLang="ko-KR" dirty="0"/>
              <a:t>Scanner</a:t>
            </a:r>
            <a:r>
              <a:rPr lang="ko-KR" altLang="en-US" dirty="0"/>
              <a:t>보다 </a:t>
            </a:r>
            <a:r>
              <a:rPr lang="en-US" altLang="ko-KR" dirty="0" err="1"/>
              <a:t>BufferedReader</a:t>
            </a:r>
            <a:r>
              <a:rPr lang="ko-KR" altLang="en-US" dirty="0"/>
              <a:t>를 사용하여 입력 시 소요시간이 유리할 수 있음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의 경우 </a:t>
            </a:r>
            <a:r>
              <a:rPr lang="en-US" altLang="ko-KR" dirty="0" err="1"/>
              <a:t>cin</a:t>
            </a:r>
            <a:r>
              <a:rPr lang="en-US" altLang="ko-KR" dirty="0"/>
              <a:t>, </a:t>
            </a:r>
            <a:r>
              <a:rPr lang="en-US" altLang="ko-KR" dirty="0" err="1"/>
              <a:t>cout</a:t>
            </a:r>
            <a:r>
              <a:rPr lang="en-US" altLang="ko-KR" dirty="0"/>
              <a:t> </a:t>
            </a:r>
            <a:r>
              <a:rPr lang="ko-KR" altLang="en-US" dirty="0"/>
              <a:t>보다는 </a:t>
            </a:r>
            <a:r>
              <a:rPr lang="en-US" altLang="ko-KR" dirty="0" err="1"/>
              <a:t>printf</a:t>
            </a:r>
            <a:r>
              <a:rPr lang="ko-KR" altLang="en-US" dirty="0"/>
              <a:t>가 다소 유리할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Algospot</a:t>
            </a:r>
            <a:r>
              <a:rPr lang="ko-KR" altLang="en-US" dirty="0"/>
              <a:t>과 같은 모의검정 웹사이트에서는 간혹 매우 큰 입력데이터로 </a:t>
            </a:r>
            <a:r>
              <a:rPr lang="en-US" altLang="ko-KR" dirty="0" err="1"/>
              <a:t>BufferedReader</a:t>
            </a:r>
            <a:r>
              <a:rPr lang="ko-KR" altLang="en-US" dirty="0"/>
              <a:t>를 이용해야지만 </a:t>
            </a:r>
            <a:r>
              <a:rPr lang="en-US" altLang="ko-KR" dirty="0"/>
              <a:t>pass </a:t>
            </a:r>
            <a:r>
              <a:rPr lang="ko-KR" altLang="en-US" dirty="0"/>
              <a:t>가능한 문제가 있지만 실제 </a:t>
            </a:r>
            <a:r>
              <a:rPr lang="en-US" altLang="ko-KR" dirty="0"/>
              <a:t>SW</a:t>
            </a:r>
            <a:r>
              <a:rPr lang="ko-KR" altLang="en-US" dirty="0"/>
              <a:t>검정에서는 적합한 알고리즘만 구현하였다면 표준입출력으로 무엇을 사용하던 </a:t>
            </a:r>
            <a:r>
              <a:rPr lang="en-US" altLang="ko-KR" dirty="0"/>
              <a:t>pass</a:t>
            </a:r>
            <a:r>
              <a:rPr lang="ko-KR" altLang="en-US" dirty="0"/>
              <a:t>할 수 있도록 제한시간을 설정한다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58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318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입력 예제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테스트 케이스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살펴보면 두 문자열은 앞뒤 순서 없이 주어짐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smtClean="0"/>
              <a:t>알고리즘 로직에서 </a:t>
            </a:r>
            <a:r>
              <a:rPr lang="ko-KR" altLang="en-US" dirty="0" smtClean="0"/>
              <a:t>처리가 필요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숫자의 범위 </a:t>
            </a:r>
            <a:r>
              <a:rPr lang="en-US" altLang="ko-KR" dirty="0" smtClean="0"/>
              <a:t>64</a:t>
            </a:r>
            <a:r>
              <a:rPr lang="ko-KR" altLang="en-US" dirty="0" smtClean="0"/>
              <a:t>비트 정수형이라고 주어짐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숫자 범위에 알맞은 변수형 선언 필요</a:t>
            </a:r>
            <a:endParaRPr lang="en-US" altLang="ko-KR" dirty="0" smtClean="0"/>
          </a:p>
          <a:p>
            <a:r>
              <a:rPr lang="en-US" altLang="ko-KR" dirty="0" smtClean="0"/>
              <a:t>-&gt; JAVA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long C/C++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long </a:t>
            </a:r>
            <a:r>
              <a:rPr lang="en-US" altLang="ko-KR" dirty="0" err="1" smtClean="0"/>
              <a:t>long</a:t>
            </a:r>
            <a:endParaRPr lang="en-US" altLang="ko-KR" dirty="0" smtClean="0"/>
          </a:p>
          <a:p>
            <a:r>
              <a:rPr lang="en-US" altLang="ko-KR" dirty="0" smtClean="0"/>
              <a:t>(C/C++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long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의 종류에 따라 영향을 받으므로 </a:t>
            </a:r>
            <a:r>
              <a:rPr lang="en-US" altLang="ko-KR" dirty="0" smtClean="0"/>
              <a:t>long </a:t>
            </a:r>
            <a:r>
              <a:rPr lang="en-US" altLang="ko-KR" dirty="0" err="1" smtClean="0"/>
              <a:t>long</a:t>
            </a:r>
            <a:r>
              <a:rPr lang="en-US" altLang="ko-KR" dirty="0" smtClean="0"/>
              <a:t> </a:t>
            </a:r>
            <a:r>
              <a:rPr lang="ko-KR" altLang="en-US" dirty="0" smtClean="0"/>
              <a:t>권장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문제에 따라서는 변수의 크기가 주어지지 않을 수 있으므로 적절한 변수형을 선택하기 위해서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long</a:t>
            </a:r>
            <a:r>
              <a:rPr lang="ko-KR" altLang="en-US" dirty="0" smtClean="0"/>
              <a:t>이 표현할 수 있는 숫자의 범위 정도는 알고 있으면 도움이 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입력 예제에서 두 일련번호는 앞 뒤 구분이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간혹 앞에 나온 것이 더 빠른 일련번호라고 간주하고 풀 수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이는 제한조건에 명시되어있지 않으므로 스스로 제한조건을 걸지 않도록 주의를 요한다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AE96A-72A7-4531-BAB5-2BE7CE3383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21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포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335126" y="360418"/>
            <a:ext cx="8472459" cy="6140631"/>
            <a:chOff x="363053" y="360417"/>
            <a:chExt cx="9178497" cy="6140631"/>
          </a:xfrm>
        </p:grpSpPr>
        <p:grpSp>
          <p:nvGrpSpPr>
            <p:cNvPr id="3" name="그룹 2"/>
            <p:cNvGrpSpPr/>
            <p:nvPr/>
          </p:nvGrpSpPr>
          <p:grpSpPr>
            <a:xfrm>
              <a:off x="900000" y="1513268"/>
              <a:ext cx="3240000" cy="3239999"/>
              <a:chOff x="900000" y="1513268"/>
              <a:chExt cx="3240000" cy="3239999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900000" y="1513268"/>
                <a:ext cx="3240000" cy="360000"/>
                <a:chOff x="900000" y="998739"/>
                <a:chExt cx="3240000" cy="360000"/>
              </a:xfrm>
            </p:grpSpPr>
            <p:sp>
              <p:nvSpPr>
                <p:cNvPr id="12" name="직사각형 11"/>
                <p:cNvSpPr/>
                <p:nvPr/>
              </p:nvSpPr>
              <p:spPr>
                <a:xfrm rot="16200000">
                  <a:off x="2430000" y="-531260"/>
                  <a:ext cx="180000" cy="3240000"/>
                </a:xfrm>
                <a:prstGeom prst="rect">
                  <a:avLst/>
                </a:prstGeom>
                <a:solidFill>
                  <a:srgbClr val="00A8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62" dirty="0"/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3960000" y="998739"/>
                  <a:ext cx="180000" cy="360000"/>
                </a:xfrm>
                <a:prstGeom prst="rect">
                  <a:avLst/>
                </a:prstGeom>
                <a:solidFill>
                  <a:srgbClr val="00A8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62" dirty="0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900000" y="998739"/>
                  <a:ext cx="180000" cy="360000"/>
                </a:xfrm>
                <a:prstGeom prst="rect">
                  <a:avLst/>
                </a:prstGeom>
                <a:solidFill>
                  <a:srgbClr val="00A8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62" dirty="0"/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 rot="10800000">
                <a:off x="900000" y="4393267"/>
                <a:ext cx="3240000" cy="360000"/>
                <a:chOff x="900000" y="998739"/>
                <a:chExt cx="3240000" cy="360000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 rot="16200000">
                  <a:off x="2430000" y="-531260"/>
                  <a:ext cx="180000" cy="3240000"/>
                </a:xfrm>
                <a:prstGeom prst="rect">
                  <a:avLst/>
                </a:prstGeom>
                <a:solidFill>
                  <a:srgbClr val="00A8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62" dirty="0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3960000" y="998739"/>
                  <a:ext cx="180000" cy="360000"/>
                </a:xfrm>
                <a:prstGeom prst="rect">
                  <a:avLst/>
                </a:prstGeom>
                <a:solidFill>
                  <a:srgbClr val="00A8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62" dirty="0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900000" y="998739"/>
                  <a:ext cx="180000" cy="360000"/>
                </a:xfrm>
                <a:prstGeom prst="rect">
                  <a:avLst/>
                </a:prstGeom>
                <a:solidFill>
                  <a:srgbClr val="00A8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62" dirty="0"/>
                </a:p>
              </p:txBody>
            </p:sp>
          </p:grpSp>
        </p:grpSp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053" y="360417"/>
              <a:ext cx="1717418" cy="207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9786" y="6319970"/>
              <a:ext cx="1501764" cy="1810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Text Box 9"/>
          <p:cNvSpPr txBox="1">
            <a:spLocks noChangeArrowheads="1"/>
          </p:cNvSpPr>
          <p:nvPr userDrawn="1"/>
        </p:nvSpPr>
        <p:spPr bwMode="auto">
          <a:xfrm>
            <a:off x="6696430" y="6551183"/>
            <a:ext cx="2111155" cy="8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eaLnBrk="0" hangingPunct="0"/>
            <a:r>
              <a:rPr lang="en-US" altLang="ko-KR" sz="554" dirty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 </a:t>
            </a:r>
            <a:r>
              <a:rPr lang="en-US" altLang="ko-KR" sz="554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</a:t>
            </a:r>
            <a:r>
              <a:rPr lang="en-US" altLang="ko-KR" sz="554" smtClean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2020 </a:t>
            </a:r>
            <a:r>
              <a:rPr lang="en-US" altLang="ko-KR" sz="554" dirty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Samsung </a:t>
            </a:r>
            <a:r>
              <a:rPr lang="en-US" altLang="ko-KR" sz="554" dirty="0" smtClean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SDS </a:t>
            </a:r>
            <a:r>
              <a:rPr lang="en-US" altLang="ko-KR" sz="554" dirty="0">
                <a:solidFill>
                  <a:srgbClr val="7F7F7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 rights reserved   |  Confidential </a:t>
            </a:r>
          </a:p>
        </p:txBody>
      </p:sp>
      <p:sp>
        <p:nvSpPr>
          <p:cNvPr id="16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830769" y="4941169"/>
            <a:ext cx="3437448" cy="3469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77" b="0" kern="12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일자</a:t>
            </a:r>
            <a:endParaRPr lang="en-US" altLang="ko-KR" dirty="0" smtClean="0"/>
          </a:p>
        </p:txBody>
      </p:sp>
      <p:sp>
        <p:nvSpPr>
          <p:cNvPr id="17" name="내용 개체 틀 27"/>
          <p:cNvSpPr>
            <a:spLocks noGrp="1"/>
          </p:cNvSpPr>
          <p:nvPr>
            <p:ph sz="quarter" idx="14" hasCustomPrompt="1"/>
          </p:nvPr>
        </p:nvSpPr>
        <p:spPr>
          <a:xfrm>
            <a:off x="1001904" y="1959994"/>
            <a:ext cx="2924633" cy="146880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954" b="1" baseline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ko-KR" dirty="0" smtClean="0"/>
              <a:t>SDS </a:t>
            </a:r>
            <a:r>
              <a:rPr lang="ko-KR" altLang="en-US" dirty="0" smtClean="0"/>
              <a:t>브랜드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표준문서</a:t>
            </a:r>
          </a:p>
        </p:txBody>
      </p:sp>
      <p:sp>
        <p:nvSpPr>
          <p:cNvPr id="18" name="내용 개체 틀 29"/>
          <p:cNvSpPr>
            <a:spLocks noGrp="1"/>
          </p:cNvSpPr>
          <p:nvPr>
            <p:ph sz="quarter" idx="15" hasCustomPrompt="1"/>
          </p:nvPr>
        </p:nvSpPr>
        <p:spPr>
          <a:xfrm>
            <a:off x="1001904" y="3572818"/>
            <a:ext cx="2924633" cy="660437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1846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>
              <a:defRPr sz="2585">
                <a:solidFill>
                  <a:srgbClr val="7F7F7F"/>
                </a:solidFill>
              </a:defRPr>
            </a:lvl2pPr>
            <a:lvl3pPr>
              <a:defRPr sz="2585">
                <a:solidFill>
                  <a:srgbClr val="7F7F7F"/>
                </a:solidFill>
              </a:defRPr>
            </a:lvl3pPr>
            <a:lvl4pPr>
              <a:defRPr sz="2585">
                <a:solidFill>
                  <a:srgbClr val="7F7F7F"/>
                </a:solidFill>
              </a:defRPr>
            </a:lvl4pPr>
            <a:lvl5pPr>
              <a:defRPr sz="2585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 입력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최대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줄</a:t>
            </a:r>
          </a:p>
        </p:txBody>
      </p:sp>
      <p:sp>
        <p:nvSpPr>
          <p:cNvPr id="19" name="내용 개체 틀 25"/>
          <p:cNvSpPr>
            <a:spLocks noGrp="1"/>
          </p:cNvSpPr>
          <p:nvPr>
            <p:ph sz="quarter" idx="16" hasCustomPrompt="1"/>
          </p:nvPr>
        </p:nvSpPr>
        <p:spPr>
          <a:xfrm>
            <a:off x="830769" y="5301208"/>
            <a:ext cx="3437448" cy="88949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85" b="0" baseline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부서명</a:t>
            </a:r>
          </a:p>
        </p:txBody>
      </p:sp>
    </p:spTree>
    <p:extLst>
      <p:ext uri="{BB962C8B-B14F-4D97-AF65-F5344CB8AC3E}">
        <p14:creationId xmlns:p14="http://schemas.microsoft.com/office/powerpoint/2010/main" val="318645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FCover-Pattern BG-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rgbClr val="782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>
              <a:solidFill>
                <a:prstClr val="white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53"/>
            <a:ext cx="9144000" cy="6856092"/>
          </a:xfrm>
          <a:prstGeom prst="rect">
            <a:avLst/>
          </a:prstGeom>
        </p:spPr>
      </p:pic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849741" y="1744168"/>
            <a:ext cx="2924633" cy="1468809"/>
          </a:xfrm>
        </p:spPr>
        <p:txBody>
          <a:bodyPr lIns="0" anchor="t" anchorCtr="0">
            <a:noAutofit/>
          </a:bodyPr>
          <a:lstStyle>
            <a:lvl1pPr marL="0" indent="0">
              <a:buNone/>
              <a:defRPr sz="2954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제목을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849741" y="3356992"/>
            <a:ext cx="2924633" cy="576262"/>
          </a:xfrm>
        </p:spPr>
        <p:txBody>
          <a:bodyPr lIns="0">
            <a:noAutofit/>
          </a:bodyPr>
          <a:lstStyle>
            <a:lvl1pPr marL="0" indent="0">
              <a:buNone/>
              <a:defRPr sz="1846">
                <a:solidFill>
                  <a:schemeClr val="bg1"/>
                </a:solidFill>
              </a:defRPr>
            </a:lvl1pPr>
            <a:lvl2pPr>
              <a:defRPr sz="2585">
                <a:solidFill>
                  <a:srgbClr val="7F7F7F"/>
                </a:solidFill>
              </a:defRPr>
            </a:lvl2pPr>
            <a:lvl3pPr>
              <a:defRPr sz="2585">
                <a:solidFill>
                  <a:srgbClr val="7F7F7F"/>
                </a:solidFill>
              </a:defRPr>
            </a:lvl3pPr>
            <a:lvl4pPr>
              <a:defRPr sz="2585">
                <a:solidFill>
                  <a:srgbClr val="7F7F7F"/>
                </a:solidFill>
              </a:defRPr>
            </a:lvl4pPr>
            <a:lvl5pPr>
              <a:defRPr sz="2585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  <p:sp>
        <p:nvSpPr>
          <p:cNvPr id="20" name="Freeform 17"/>
          <p:cNvSpPr/>
          <p:nvPr userDrawn="1"/>
        </p:nvSpPr>
        <p:spPr>
          <a:xfrm rot="10800000">
            <a:off x="716803" y="4301722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21" name="Freeform 17"/>
          <p:cNvSpPr/>
          <p:nvPr userDrawn="1"/>
        </p:nvSpPr>
        <p:spPr>
          <a:xfrm>
            <a:off x="716803" y="1219200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849741" y="4941169"/>
            <a:ext cx="3437448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77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849741" y="5262727"/>
            <a:ext cx="3437448" cy="889496"/>
          </a:xfrm>
        </p:spPr>
        <p:txBody>
          <a:bodyPr lIns="0"/>
          <a:lstStyle>
            <a:lvl1pPr marL="0" indent="0">
              <a:buNone/>
              <a:defRPr sz="1385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8" name="Text Box 9"/>
          <p:cNvSpPr txBox="1">
            <a:spLocks noChangeArrowheads="1"/>
          </p:cNvSpPr>
          <p:nvPr userDrawn="1"/>
        </p:nvSpPr>
        <p:spPr bwMode="auto">
          <a:xfrm>
            <a:off x="6358698" y="5940654"/>
            <a:ext cx="278530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eaLnBrk="0" hangingPunct="0"/>
            <a:r>
              <a:rPr lang="en-US" altLang="ko-KR" sz="554" dirty="0">
                <a:solidFill>
                  <a:prstClr val="white"/>
                </a:solidFill>
              </a:rPr>
              <a:t>Copyright © </a:t>
            </a:r>
            <a:r>
              <a:rPr lang="en-US" altLang="ko-KR" sz="554" dirty="0" smtClean="0">
                <a:solidFill>
                  <a:prstClr val="white"/>
                </a:solidFill>
              </a:rPr>
              <a:t>2016 </a:t>
            </a:r>
            <a:r>
              <a:rPr lang="en-US" altLang="ko-KR" sz="554" dirty="0">
                <a:solidFill>
                  <a:prstClr val="white"/>
                </a:solidFill>
              </a:rPr>
              <a:t>Samsung SDS Co., Ltd. All rights reserved   |  Confidential </a:t>
            </a:r>
          </a:p>
        </p:txBody>
      </p:sp>
      <p:pic>
        <p:nvPicPr>
          <p:cNvPr id="22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" y="6211846"/>
            <a:ext cx="9138138" cy="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3"/>
          <p:cNvSpPr>
            <a:spLocks noGrp="1"/>
          </p:cNvSpPr>
          <p:nvPr>
            <p:ph sz="quarter" idx="16" hasCustomPrompt="1"/>
          </p:nvPr>
        </p:nvSpPr>
        <p:spPr>
          <a:xfrm>
            <a:off x="284754" y="6429140"/>
            <a:ext cx="1474429" cy="276225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1108"/>
            </a:lvl3pPr>
            <a:lvl4pPr marL="1266124" indent="0">
              <a:buNone/>
              <a:defRPr sz="1108"/>
            </a:lvl4pPr>
            <a:lvl5pPr marL="1688165" indent="0">
              <a:buNone/>
              <a:defRPr sz="1108"/>
            </a:lvl5pPr>
          </a:lstStyle>
          <a:p>
            <a:pPr lvl="0"/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CI (optional)</a:t>
            </a:r>
            <a:endParaRPr lang="ko-KR" altLang="en-US" dirty="0"/>
          </a:p>
        </p:txBody>
      </p:sp>
      <p:pic>
        <p:nvPicPr>
          <p:cNvPr id="19" name="Picture 3" descr="R:\2.부서함\舊 마케팅커뮤니케이션파트(사업기획_전략) 부서함\Brand 관리_1. Brand 표현체계\★전사 브랜드 표현 체계\15년 전사 브랜드 표현 체계\新비전슬로건\SDS Slogan_white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92" y="324000"/>
            <a:ext cx="1959081" cy="2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38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Cover-Pattern BG-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1" y="0"/>
            <a:ext cx="8992183" cy="6858000"/>
          </a:xfrm>
          <a:prstGeom prst="rect">
            <a:avLst/>
          </a:prstGeom>
          <a:solidFill>
            <a:srgbClr val="782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>
              <a:solidFill>
                <a:prstClr val="white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55" t="62" r="21476" b="5783"/>
          <a:stretch/>
        </p:blipFill>
        <p:spPr>
          <a:xfrm>
            <a:off x="4572001" y="0"/>
            <a:ext cx="4572000" cy="622827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</p:pic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849741" y="1744168"/>
            <a:ext cx="2924633" cy="1468809"/>
          </a:xfrm>
        </p:spPr>
        <p:txBody>
          <a:bodyPr lIns="0" anchor="t" anchorCtr="0">
            <a:noAutofit/>
          </a:bodyPr>
          <a:lstStyle>
            <a:lvl1pPr marL="0" indent="0">
              <a:buNone/>
              <a:defRPr sz="2954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제목을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849741" y="3356992"/>
            <a:ext cx="2924633" cy="576262"/>
          </a:xfrm>
        </p:spPr>
        <p:txBody>
          <a:bodyPr lIns="0">
            <a:noAutofit/>
          </a:bodyPr>
          <a:lstStyle>
            <a:lvl1pPr marL="0" indent="0">
              <a:buNone/>
              <a:defRPr sz="1846">
                <a:solidFill>
                  <a:schemeClr val="bg1"/>
                </a:solidFill>
              </a:defRPr>
            </a:lvl1pPr>
            <a:lvl2pPr>
              <a:defRPr sz="2585">
                <a:solidFill>
                  <a:srgbClr val="7F7F7F"/>
                </a:solidFill>
              </a:defRPr>
            </a:lvl2pPr>
            <a:lvl3pPr>
              <a:defRPr sz="2585">
                <a:solidFill>
                  <a:srgbClr val="7F7F7F"/>
                </a:solidFill>
              </a:defRPr>
            </a:lvl3pPr>
            <a:lvl4pPr>
              <a:defRPr sz="2585">
                <a:solidFill>
                  <a:srgbClr val="7F7F7F"/>
                </a:solidFill>
              </a:defRPr>
            </a:lvl4pPr>
            <a:lvl5pPr>
              <a:defRPr sz="2585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  <p:sp>
        <p:nvSpPr>
          <p:cNvPr id="20" name="Freeform 17"/>
          <p:cNvSpPr/>
          <p:nvPr userDrawn="1"/>
        </p:nvSpPr>
        <p:spPr>
          <a:xfrm rot="10800000">
            <a:off x="716803" y="4301722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21" name="Freeform 17"/>
          <p:cNvSpPr/>
          <p:nvPr userDrawn="1"/>
        </p:nvSpPr>
        <p:spPr>
          <a:xfrm>
            <a:off x="716803" y="1219200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849741" y="4941169"/>
            <a:ext cx="3437448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77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849741" y="5262727"/>
            <a:ext cx="3437448" cy="889496"/>
          </a:xfrm>
        </p:spPr>
        <p:txBody>
          <a:bodyPr lIns="0"/>
          <a:lstStyle>
            <a:lvl1pPr marL="0" indent="0">
              <a:buNone/>
              <a:defRPr sz="1385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8" name="Text Box 9"/>
          <p:cNvSpPr txBox="1">
            <a:spLocks noChangeArrowheads="1"/>
          </p:cNvSpPr>
          <p:nvPr userDrawn="1"/>
        </p:nvSpPr>
        <p:spPr bwMode="auto">
          <a:xfrm>
            <a:off x="6358698" y="5940654"/>
            <a:ext cx="278530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eaLnBrk="0" hangingPunct="0"/>
            <a:r>
              <a:rPr lang="en-US" altLang="ko-KR" sz="554" dirty="0">
                <a:solidFill>
                  <a:prstClr val="white"/>
                </a:solidFill>
              </a:rPr>
              <a:t>Copyright © </a:t>
            </a:r>
            <a:r>
              <a:rPr lang="en-US" altLang="ko-KR" sz="554" dirty="0" smtClean="0">
                <a:solidFill>
                  <a:prstClr val="white"/>
                </a:solidFill>
              </a:rPr>
              <a:t>2016 </a:t>
            </a:r>
            <a:r>
              <a:rPr lang="en-US" altLang="ko-KR" sz="554" dirty="0">
                <a:solidFill>
                  <a:prstClr val="white"/>
                </a:solidFill>
              </a:rPr>
              <a:t>Samsung SDS Co., Ltd. All rights reserved   |  Confidential </a:t>
            </a:r>
          </a:p>
        </p:txBody>
      </p:sp>
      <p:pic>
        <p:nvPicPr>
          <p:cNvPr id="24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" y="6211846"/>
            <a:ext cx="9138138" cy="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내용 개체 틀 3"/>
          <p:cNvSpPr>
            <a:spLocks noGrp="1"/>
          </p:cNvSpPr>
          <p:nvPr>
            <p:ph sz="quarter" idx="16" hasCustomPrompt="1"/>
          </p:nvPr>
        </p:nvSpPr>
        <p:spPr>
          <a:xfrm>
            <a:off x="284754" y="6429140"/>
            <a:ext cx="1474429" cy="276225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1108"/>
            </a:lvl3pPr>
            <a:lvl4pPr marL="1266124" indent="0">
              <a:buNone/>
              <a:defRPr sz="1108"/>
            </a:lvl4pPr>
            <a:lvl5pPr marL="1688165" indent="0">
              <a:buNone/>
              <a:defRPr sz="1108"/>
            </a:lvl5pPr>
          </a:lstStyle>
          <a:p>
            <a:pPr lvl="0"/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CI (optional)</a:t>
            </a:r>
            <a:endParaRPr lang="ko-KR" altLang="en-US" dirty="0"/>
          </a:p>
        </p:txBody>
      </p:sp>
      <p:pic>
        <p:nvPicPr>
          <p:cNvPr id="19" name="Picture 3" descr="R:\2.부서함\舊 마케팅커뮤니케이션파트(사업기획_전략) 부서함\Brand 관리_1. Brand 표현체계\★전사 브랜드 표현 체계\15년 전사 브랜드 표현 체계\新비전슬로건\SDS Slogan_white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92" y="324000"/>
            <a:ext cx="1959081" cy="2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619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FCover-Pattern BG-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mySingle\Temp\01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" b="1456"/>
          <a:stretch/>
        </p:blipFill>
        <p:spPr bwMode="auto">
          <a:xfrm>
            <a:off x="1" y="1"/>
            <a:ext cx="9144000" cy="625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849741" y="1744168"/>
            <a:ext cx="2924633" cy="1468809"/>
          </a:xfrm>
        </p:spPr>
        <p:txBody>
          <a:bodyPr lIns="0" anchor="t" anchorCtr="0">
            <a:noAutofit/>
          </a:bodyPr>
          <a:lstStyle>
            <a:lvl1pPr marL="0" indent="0">
              <a:buNone/>
              <a:defRPr sz="2954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제목을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849741" y="3356992"/>
            <a:ext cx="2924633" cy="576262"/>
          </a:xfrm>
        </p:spPr>
        <p:txBody>
          <a:bodyPr lIns="0">
            <a:noAutofit/>
          </a:bodyPr>
          <a:lstStyle>
            <a:lvl1pPr marL="0" indent="0">
              <a:buNone/>
              <a:defRPr sz="1846">
                <a:solidFill>
                  <a:schemeClr val="bg1"/>
                </a:solidFill>
              </a:defRPr>
            </a:lvl1pPr>
            <a:lvl2pPr>
              <a:defRPr sz="2585">
                <a:solidFill>
                  <a:srgbClr val="7F7F7F"/>
                </a:solidFill>
              </a:defRPr>
            </a:lvl2pPr>
            <a:lvl3pPr>
              <a:defRPr sz="2585">
                <a:solidFill>
                  <a:srgbClr val="7F7F7F"/>
                </a:solidFill>
              </a:defRPr>
            </a:lvl3pPr>
            <a:lvl4pPr>
              <a:defRPr sz="2585">
                <a:solidFill>
                  <a:srgbClr val="7F7F7F"/>
                </a:solidFill>
              </a:defRPr>
            </a:lvl4pPr>
            <a:lvl5pPr>
              <a:defRPr sz="2585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  <p:sp>
        <p:nvSpPr>
          <p:cNvPr id="20" name="Freeform 17"/>
          <p:cNvSpPr/>
          <p:nvPr userDrawn="1"/>
        </p:nvSpPr>
        <p:spPr>
          <a:xfrm rot="10800000">
            <a:off x="716803" y="4301722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782A9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21" name="Freeform 17"/>
          <p:cNvSpPr/>
          <p:nvPr userDrawn="1"/>
        </p:nvSpPr>
        <p:spPr>
          <a:xfrm>
            <a:off x="716803" y="1219200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782A9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849741" y="4941169"/>
            <a:ext cx="3437448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77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849741" y="5262727"/>
            <a:ext cx="3437448" cy="889496"/>
          </a:xfrm>
        </p:spPr>
        <p:txBody>
          <a:bodyPr lIns="0"/>
          <a:lstStyle>
            <a:lvl1pPr marL="0" indent="0">
              <a:buNone/>
              <a:defRPr sz="1385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8" name="Text Box 9"/>
          <p:cNvSpPr txBox="1">
            <a:spLocks noChangeArrowheads="1"/>
          </p:cNvSpPr>
          <p:nvPr userDrawn="1"/>
        </p:nvSpPr>
        <p:spPr bwMode="auto">
          <a:xfrm>
            <a:off x="6358698" y="5940654"/>
            <a:ext cx="278530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eaLnBrk="0" hangingPunct="0"/>
            <a:r>
              <a:rPr lang="en-US" altLang="ko-KR" sz="554" dirty="0">
                <a:solidFill>
                  <a:prstClr val="white"/>
                </a:solidFill>
              </a:rPr>
              <a:t>Copyright © </a:t>
            </a:r>
            <a:r>
              <a:rPr lang="en-US" altLang="ko-KR" sz="554" dirty="0" smtClean="0">
                <a:solidFill>
                  <a:prstClr val="white"/>
                </a:solidFill>
              </a:rPr>
              <a:t>2016 </a:t>
            </a:r>
            <a:r>
              <a:rPr lang="en-US" altLang="ko-KR" sz="554" dirty="0">
                <a:solidFill>
                  <a:prstClr val="white"/>
                </a:solidFill>
              </a:rPr>
              <a:t>Samsung SDS Co., Ltd. All rights reserved   |  Confidential </a:t>
            </a:r>
          </a:p>
        </p:txBody>
      </p:sp>
      <p:pic>
        <p:nvPicPr>
          <p:cNvPr id="23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" y="6211846"/>
            <a:ext cx="9138138" cy="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내용 개체 틀 3"/>
          <p:cNvSpPr>
            <a:spLocks noGrp="1"/>
          </p:cNvSpPr>
          <p:nvPr>
            <p:ph sz="quarter" idx="16" hasCustomPrompt="1"/>
          </p:nvPr>
        </p:nvSpPr>
        <p:spPr>
          <a:xfrm>
            <a:off x="284754" y="6429140"/>
            <a:ext cx="1474429" cy="276225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1108"/>
            </a:lvl3pPr>
            <a:lvl4pPr marL="1266124" indent="0">
              <a:buNone/>
              <a:defRPr sz="1108"/>
            </a:lvl4pPr>
            <a:lvl5pPr marL="1688165" indent="0">
              <a:buNone/>
              <a:defRPr sz="1108"/>
            </a:lvl5pPr>
          </a:lstStyle>
          <a:p>
            <a:pPr lvl="0"/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CI (optional)</a:t>
            </a:r>
            <a:endParaRPr lang="ko-KR" altLang="en-US" dirty="0"/>
          </a:p>
        </p:txBody>
      </p:sp>
      <p:pic>
        <p:nvPicPr>
          <p:cNvPr id="17" name="Picture 3" descr="R:\2.부서함\舊 마케팅커뮤니케이션파트(사업기획_전략) 부서함\Brand 관리_1. Brand 표현체계\★전사 브랜드 표현 체계\15년 전사 브랜드 표현 체계\新비전슬로건\SDS Slogan_white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92" y="324000"/>
            <a:ext cx="1959081" cy="2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117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FCover-Pattern BG-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" b="-1"/>
          <a:stretch/>
        </p:blipFill>
        <p:spPr bwMode="auto">
          <a:xfrm>
            <a:off x="0" y="0"/>
            <a:ext cx="9144000" cy="622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849741" y="1744168"/>
            <a:ext cx="2924633" cy="1468809"/>
          </a:xfrm>
        </p:spPr>
        <p:txBody>
          <a:bodyPr lIns="0" anchor="t" anchorCtr="0">
            <a:noAutofit/>
          </a:bodyPr>
          <a:lstStyle>
            <a:lvl1pPr marL="0" indent="0">
              <a:buNone/>
              <a:defRPr sz="2954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제목을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849741" y="3356992"/>
            <a:ext cx="2924633" cy="576262"/>
          </a:xfrm>
        </p:spPr>
        <p:txBody>
          <a:bodyPr lIns="0">
            <a:noAutofit/>
          </a:bodyPr>
          <a:lstStyle>
            <a:lvl1pPr marL="0" indent="0">
              <a:buNone/>
              <a:defRPr sz="1846">
                <a:solidFill>
                  <a:schemeClr val="bg1"/>
                </a:solidFill>
              </a:defRPr>
            </a:lvl1pPr>
            <a:lvl2pPr>
              <a:defRPr sz="2585">
                <a:solidFill>
                  <a:srgbClr val="7F7F7F"/>
                </a:solidFill>
              </a:defRPr>
            </a:lvl2pPr>
            <a:lvl3pPr>
              <a:defRPr sz="2585">
                <a:solidFill>
                  <a:srgbClr val="7F7F7F"/>
                </a:solidFill>
              </a:defRPr>
            </a:lvl3pPr>
            <a:lvl4pPr>
              <a:defRPr sz="2585">
                <a:solidFill>
                  <a:srgbClr val="7F7F7F"/>
                </a:solidFill>
              </a:defRPr>
            </a:lvl4pPr>
            <a:lvl5pPr>
              <a:defRPr sz="2585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  <p:sp>
        <p:nvSpPr>
          <p:cNvPr id="20" name="Freeform 17"/>
          <p:cNvSpPr/>
          <p:nvPr userDrawn="1"/>
        </p:nvSpPr>
        <p:spPr>
          <a:xfrm rot="10800000">
            <a:off x="716803" y="4301722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782A9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21" name="Freeform 17"/>
          <p:cNvSpPr/>
          <p:nvPr userDrawn="1"/>
        </p:nvSpPr>
        <p:spPr>
          <a:xfrm>
            <a:off x="716803" y="1219200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782A9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849741" y="4941169"/>
            <a:ext cx="3437448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77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849741" y="5262727"/>
            <a:ext cx="3437448" cy="889496"/>
          </a:xfrm>
        </p:spPr>
        <p:txBody>
          <a:bodyPr lIns="0"/>
          <a:lstStyle>
            <a:lvl1pPr marL="0" indent="0">
              <a:buNone/>
              <a:defRPr sz="1385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8" name="Text Box 9"/>
          <p:cNvSpPr txBox="1">
            <a:spLocks noChangeArrowheads="1"/>
          </p:cNvSpPr>
          <p:nvPr userDrawn="1"/>
        </p:nvSpPr>
        <p:spPr bwMode="auto">
          <a:xfrm>
            <a:off x="6358698" y="5940654"/>
            <a:ext cx="278530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eaLnBrk="0" hangingPunct="0"/>
            <a:r>
              <a:rPr lang="en-US" altLang="ko-KR" sz="554" dirty="0">
                <a:solidFill>
                  <a:prstClr val="white"/>
                </a:solidFill>
              </a:rPr>
              <a:t>Copyright © </a:t>
            </a:r>
            <a:r>
              <a:rPr lang="en-US" altLang="ko-KR" sz="554" dirty="0" smtClean="0">
                <a:solidFill>
                  <a:prstClr val="white"/>
                </a:solidFill>
              </a:rPr>
              <a:t>2016 </a:t>
            </a:r>
            <a:r>
              <a:rPr lang="en-US" altLang="ko-KR" sz="554" dirty="0">
                <a:solidFill>
                  <a:prstClr val="white"/>
                </a:solidFill>
              </a:rPr>
              <a:t>Samsung SDS Co., Ltd. All rights reserved   |  Confidential </a:t>
            </a:r>
          </a:p>
        </p:txBody>
      </p:sp>
      <p:pic>
        <p:nvPicPr>
          <p:cNvPr id="17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" y="6211846"/>
            <a:ext cx="9138138" cy="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내용 개체 틀 3"/>
          <p:cNvSpPr>
            <a:spLocks noGrp="1"/>
          </p:cNvSpPr>
          <p:nvPr>
            <p:ph sz="quarter" idx="16" hasCustomPrompt="1"/>
          </p:nvPr>
        </p:nvSpPr>
        <p:spPr>
          <a:xfrm>
            <a:off x="284754" y="6429140"/>
            <a:ext cx="1474429" cy="276225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1108"/>
            </a:lvl3pPr>
            <a:lvl4pPr marL="1266124" indent="0">
              <a:buNone/>
              <a:defRPr sz="1108"/>
            </a:lvl4pPr>
            <a:lvl5pPr marL="1688165" indent="0">
              <a:buNone/>
              <a:defRPr sz="1108"/>
            </a:lvl5pPr>
          </a:lstStyle>
          <a:p>
            <a:pPr lvl="0"/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CI (optional)</a:t>
            </a:r>
            <a:endParaRPr lang="ko-KR" altLang="en-US" dirty="0"/>
          </a:p>
        </p:txBody>
      </p:sp>
      <p:pic>
        <p:nvPicPr>
          <p:cNvPr id="22" name="Picture 3" descr="R:\2.부서함\舊 마케팅커뮤니케이션파트(사업기획_전략) 부서함\Brand 관리_1. Brand 표현체계\★전사 브랜드 표현 체계\15년 전사 브랜드 표현 체계\新비전슬로건\SDS Slogan_white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92" y="324000"/>
            <a:ext cx="1959081" cy="2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710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Cover-Pattern BG-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211846"/>
          </a:xfrm>
          <a:prstGeom prst="rect">
            <a:avLst/>
          </a:prstGeom>
          <a:solidFill>
            <a:srgbClr val="009CE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92" dirty="0">
              <a:solidFill>
                <a:prstClr val="black"/>
              </a:solidFill>
            </a:endParaRPr>
          </a:p>
        </p:txBody>
      </p:sp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849741" y="1744168"/>
            <a:ext cx="2924633" cy="1468809"/>
          </a:xfrm>
        </p:spPr>
        <p:txBody>
          <a:bodyPr lIns="0" anchor="t" anchorCtr="0">
            <a:noAutofit/>
          </a:bodyPr>
          <a:lstStyle>
            <a:lvl1pPr marL="0" indent="0">
              <a:buNone/>
              <a:defRPr sz="2954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제목을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849741" y="3356992"/>
            <a:ext cx="2924633" cy="576262"/>
          </a:xfrm>
        </p:spPr>
        <p:txBody>
          <a:bodyPr lIns="0">
            <a:noAutofit/>
          </a:bodyPr>
          <a:lstStyle>
            <a:lvl1pPr marL="0" indent="0">
              <a:buNone/>
              <a:defRPr sz="1846">
                <a:solidFill>
                  <a:schemeClr val="bg1"/>
                </a:solidFill>
              </a:defRPr>
            </a:lvl1pPr>
            <a:lvl2pPr>
              <a:defRPr sz="2585">
                <a:solidFill>
                  <a:srgbClr val="7F7F7F"/>
                </a:solidFill>
              </a:defRPr>
            </a:lvl2pPr>
            <a:lvl3pPr>
              <a:defRPr sz="2585">
                <a:solidFill>
                  <a:srgbClr val="7F7F7F"/>
                </a:solidFill>
              </a:defRPr>
            </a:lvl3pPr>
            <a:lvl4pPr>
              <a:defRPr sz="2585">
                <a:solidFill>
                  <a:srgbClr val="7F7F7F"/>
                </a:solidFill>
              </a:defRPr>
            </a:lvl4pPr>
            <a:lvl5pPr>
              <a:defRPr sz="2585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  <p:sp>
        <p:nvSpPr>
          <p:cNvPr id="20" name="Freeform 17"/>
          <p:cNvSpPr/>
          <p:nvPr userDrawn="1"/>
        </p:nvSpPr>
        <p:spPr>
          <a:xfrm rot="10800000">
            <a:off x="716803" y="4301722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21" name="Freeform 17"/>
          <p:cNvSpPr/>
          <p:nvPr userDrawn="1"/>
        </p:nvSpPr>
        <p:spPr>
          <a:xfrm>
            <a:off x="716803" y="1219200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849741" y="4941169"/>
            <a:ext cx="3437448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77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849741" y="5262727"/>
            <a:ext cx="3437448" cy="889496"/>
          </a:xfrm>
        </p:spPr>
        <p:txBody>
          <a:bodyPr lIns="0"/>
          <a:lstStyle>
            <a:lvl1pPr marL="0" indent="0">
              <a:buNone/>
              <a:defRPr sz="1385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8" name="Text Box 9"/>
          <p:cNvSpPr txBox="1">
            <a:spLocks noChangeArrowheads="1"/>
          </p:cNvSpPr>
          <p:nvPr userDrawn="1"/>
        </p:nvSpPr>
        <p:spPr bwMode="auto">
          <a:xfrm>
            <a:off x="6358698" y="5940654"/>
            <a:ext cx="278530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eaLnBrk="0" hangingPunct="0"/>
            <a:r>
              <a:rPr lang="en-US" altLang="ko-KR" sz="554" dirty="0">
                <a:solidFill>
                  <a:prstClr val="white"/>
                </a:solidFill>
              </a:rPr>
              <a:t>Copyright © </a:t>
            </a:r>
            <a:r>
              <a:rPr lang="en-US" altLang="ko-KR" sz="554" dirty="0" smtClean="0">
                <a:solidFill>
                  <a:prstClr val="white"/>
                </a:solidFill>
              </a:rPr>
              <a:t>2016 </a:t>
            </a:r>
            <a:r>
              <a:rPr lang="en-US" altLang="ko-KR" sz="554" dirty="0">
                <a:solidFill>
                  <a:prstClr val="white"/>
                </a:solidFill>
              </a:rPr>
              <a:t>Samsung SDS Co., Ltd. All rights reserved   |  Confidential </a:t>
            </a:r>
          </a:p>
        </p:txBody>
      </p:sp>
      <p:pic>
        <p:nvPicPr>
          <p:cNvPr id="22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" y="6211846"/>
            <a:ext cx="9138138" cy="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3"/>
          <p:cNvSpPr>
            <a:spLocks noGrp="1"/>
          </p:cNvSpPr>
          <p:nvPr>
            <p:ph sz="quarter" idx="16" hasCustomPrompt="1"/>
          </p:nvPr>
        </p:nvSpPr>
        <p:spPr>
          <a:xfrm>
            <a:off x="284754" y="6429140"/>
            <a:ext cx="1474429" cy="276225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1108"/>
            </a:lvl3pPr>
            <a:lvl4pPr marL="1266124" indent="0">
              <a:buNone/>
              <a:defRPr sz="1108"/>
            </a:lvl4pPr>
            <a:lvl5pPr marL="1688165" indent="0">
              <a:buNone/>
              <a:defRPr sz="1108"/>
            </a:lvl5pPr>
          </a:lstStyle>
          <a:p>
            <a:pPr lvl="0"/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CI (optional)</a:t>
            </a:r>
            <a:endParaRPr lang="ko-KR" altLang="en-US" dirty="0"/>
          </a:p>
        </p:txBody>
      </p:sp>
      <p:pic>
        <p:nvPicPr>
          <p:cNvPr id="15" name="Picture 3" descr="R:\2.부서함\舊 마케팅커뮤니케이션파트(사업기획_전략) 부서함\Brand 관리_1. Brand 표현체계\★전사 브랜드 표현 체계\15년 전사 브랜드 표현 체계\新비전슬로건\SDS Slogan_whit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92" y="324000"/>
            <a:ext cx="1959081" cy="2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327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FCover-Pattern BG-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211846"/>
          </a:xfrm>
          <a:prstGeom prst="rect">
            <a:avLst/>
          </a:prstGeom>
          <a:solidFill>
            <a:srgbClr val="009CE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92" dirty="0">
              <a:solidFill>
                <a:prstClr val="black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53"/>
            <a:ext cx="9144000" cy="6856092"/>
          </a:xfrm>
          <a:prstGeom prst="rect">
            <a:avLst/>
          </a:prstGeom>
        </p:spPr>
      </p:pic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849741" y="1744168"/>
            <a:ext cx="2924633" cy="1468809"/>
          </a:xfrm>
        </p:spPr>
        <p:txBody>
          <a:bodyPr lIns="0" anchor="t" anchorCtr="0">
            <a:noAutofit/>
          </a:bodyPr>
          <a:lstStyle>
            <a:lvl1pPr marL="0" indent="0">
              <a:buNone/>
              <a:defRPr sz="2954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제목을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849741" y="3356992"/>
            <a:ext cx="2924633" cy="576262"/>
          </a:xfrm>
        </p:spPr>
        <p:txBody>
          <a:bodyPr lIns="0">
            <a:noAutofit/>
          </a:bodyPr>
          <a:lstStyle>
            <a:lvl1pPr marL="0" indent="0">
              <a:buNone/>
              <a:defRPr sz="1846">
                <a:solidFill>
                  <a:schemeClr val="bg1"/>
                </a:solidFill>
              </a:defRPr>
            </a:lvl1pPr>
            <a:lvl2pPr>
              <a:defRPr sz="2585">
                <a:solidFill>
                  <a:srgbClr val="7F7F7F"/>
                </a:solidFill>
              </a:defRPr>
            </a:lvl2pPr>
            <a:lvl3pPr>
              <a:defRPr sz="2585">
                <a:solidFill>
                  <a:srgbClr val="7F7F7F"/>
                </a:solidFill>
              </a:defRPr>
            </a:lvl3pPr>
            <a:lvl4pPr>
              <a:defRPr sz="2585">
                <a:solidFill>
                  <a:srgbClr val="7F7F7F"/>
                </a:solidFill>
              </a:defRPr>
            </a:lvl4pPr>
            <a:lvl5pPr>
              <a:defRPr sz="2585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  <p:sp>
        <p:nvSpPr>
          <p:cNvPr id="20" name="Freeform 17"/>
          <p:cNvSpPr/>
          <p:nvPr userDrawn="1"/>
        </p:nvSpPr>
        <p:spPr>
          <a:xfrm rot="10800000">
            <a:off x="716803" y="4301722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21" name="Freeform 17"/>
          <p:cNvSpPr/>
          <p:nvPr userDrawn="1"/>
        </p:nvSpPr>
        <p:spPr>
          <a:xfrm>
            <a:off x="716803" y="1219200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849741" y="4941169"/>
            <a:ext cx="3437448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77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849741" y="5262727"/>
            <a:ext cx="3437448" cy="889496"/>
          </a:xfrm>
        </p:spPr>
        <p:txBody>
          <a:bodyPr lIns="0"/>
          <a:lstStyle>
            <a:lvl1pPr marL="0" indent="0">
              <a:buNone/>
              <a:defRPr sz="1385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8" name="Text Box 9"/>
          <p:cNvSpPr txBox="1">
            <a:spLocks noChangeArrowheads="1"/>
          </p:cNvSpPr>
          <p:nvPr userDrawn="1"/>
        </p:nvSpPr>
        <p:spPr bwMode="auto">
          <a:xfrm>
            <a:off x="6358698" y="5940654"/>
            <a:ext cx="278530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eaLnBrk="0" hangingPunct="0"/>
            <a:r>
              <a:rPr lang="en-US" altLang="ko-KR" sz="554" dirty="0">
                <a:solidFill>
                  <a:prstClr val="white"/>
                </a:solidFill>
              </a:rPr>
              <a:t>Copyright © </a:t>
            </a:r>
            <a:r>
              <a:rPr lang="en-US" altLang="ko-KR" sz="554" dirty="0" smtClean="0">
                <a:solidFill>
                  <a:prstClr val="white"/>
                </a:solidFill>
              </a:rPr>
              <a:t>2016</a:t>
            </a:r>
            <a:r>
              <a:rPr lang="en-US" altLang="ko-KR" sz="554" baseline="0" dirty="0" smtClean="0">
                <a:solidFill>
                  <a:prstClr val="white"/>
                </a:solidFill>
              </a:rPr>
              <a:t> </a:t>
            </a:r>
            <a:r>
              <a:rPr lang="en-US" altLang="ko-KR" sz="554" dirty="0" smtClean="0">
                <a:solidFill>
                  <a:prstClr val="white"/>
                </a:solidFill>
              </a:rPr>
              <a:t>Samsung </a:t>
            </a:r>
            <a:r>
              <a:rPr lang="en-US" altLang="ko-KR" sz="554" dirty="0">
                <a:solidFill>
                  <a:prstClr val="white"/>
                </a:solidFill>
              </a:rPr>
              <a:t>SDS Co., Ltd. All rights reserved   |  Confidential </a:t>
            </a:r>
          </a:p>
        </p:txBody>
      </p:sp>
      <p:pic>
        <p:nvPicPr>
          <p:cNvPr id="22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" y="6211846"/>
            <a:ext cx="9138138" cy="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3"/>
          <p:cNvSpPr>
            <a:spLocks noGrp="1"/>
          </p:cNvSpPr>
          <p:nvPr>
            <p:ph sz="quarter" idx="16" hasCustomPrompt="1"/>
          </p:nvPr>
        </p:nvSpPr>
        <p:spPr>
          <a:xfrm>
            <a:off x="284754" y="6429140"/>
            <a:ext cx="1474429" cy="276225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1108"/>
            </a:lvl3pPr>
            <a:lvl4pPr marL="1266124" indent="0">
              <a:buNone/>
              <a:defRPr sz="1108"/>
            </a:lvl4pPr>
            <a:lvl5pPr marL="1688165" indent="0">
              <a:buNone/>
              <a:defRPr sz="1108"/>
            </a:lvl5pPr>
          </a:lstStyle>
          <a:p>
            <a:pPr lvl="0"/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CI (optional)</a:t>
            </a:r>
            <a:endParaRPr lang="ko-KR" altLang="en-US" dirty="0"/>
          </a:p>
        </p:txBody>
      </p:sp>
      <p:pic>
        <p:nvPicPr>
          <p:cNvPr id="19" name="Picture 3" descr="R:\2.부서함\舊 마케팅커뮤니케이션파트(사업기획_전략) 부서함\Brand 관리_1. Brand 표현체계\★전사 브랜드 표현 체계\15년 전사 브랜드 표현 체계\新비전슬로건\SDS Slogan_white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92" y="324000"/>
            <a:ext cx="1959081" cy="2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488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7"/>
          <p:cNvSpPr/>
          <p:nvPr userDrawn="1"/>
        </p:nvSpPr>
        <p:spPr>
          <a:xfrm rot="10800000">
            <a:off x="716803" y="4301722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009CE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7" name="Freeform 17"/>
          <p:cNvSpPr/>
          <p:nvPr userDrawn="1"/>
        </p:nvSpPr>
        <p:spPr>
          <a:xfrm>
            <a:off x="716803" y="1219200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009CE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6358698" y="5940654"/>
            <a:ext cx="278530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eaLnBrk="0" hangingPunct="0"/>
            <a:r>
              <a:rPr lang="en-US" altLang="ko-KR" sz="554" dirty="0">
                <a:solidFill>
                  <a:prstClr val="black"/>
                </a:solidFill>
              </a:rPr>
              <a:t>Copyright © </a:t>
            </a:r>
            <a:r>
              <a:rPr lang="en-US" altLang="ko-KR" sz="554" dirty="0" smtClean="0">
                <a:solidFill>
                  <a:prstClr val="black"/>
                </a:solidFill>
              </a:rPr>
              <a:t>2020 </a:t>
            </a:r>
            <a:r>
              <a:rPr lang="en-US" altLang="ko-KR" sz="554" dirty="0">
                <a:solidFill>
                  <a:prstClr val="black"/>
                </a:solidFill>
              </a:rPr>
              <a:t>Samsung SDS Co., Ltd. All rights reserved   |  Confidential </a:t>
            </a:r>
          </a:p>
        </p:txBody>
      </p:sp>
      <p:pic>
        <p:nvPicPr>
          <p:cNvPr id="9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" y="6211846"/>
            <a:ext cx="9138138" cy="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3"/>
          <p:cNvSpPr>
            <a:spLocks noGrp="1"/>
          </p:cNvSpPr>
          <p:nvPr>
            <p:ph sz="quarter" idx="16" hasCustomPrompt="1"/>
          </p:nvPr>
        </p:nvSpPr>
        <p:spPr>
          <a:xfrm>
            <a:off x="284754" y="6429140"/>
            <a:ext cx="1474429" cy="276225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1108"/>
            </a:lvl3pPr>
            <a:lvl4pPr marL="1266124" indent="0">
              <a:buNone/>
              <a:defRPr sz="1108"/>
            </a:lvl4pPr>
            <a:lvl5pPr marL="1688165" indent="0">
              <a:buNone/>
              <a:defRPr sz="1108"/>
            </a:lvl5pPr>
          </a:lstStyle>
          <a:p>
            <a:pPr lvl="0"/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CI (optional)</a:t>
            </a:r>
            <a:endParaRPr lang="ko-KR" altLang="en-US" dirty="0"/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849741" y="4941169"/>
            <a:ext cx="3437448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77" b="1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3" name="내용 개체 틀 25"/>
          <p:cNvSpPr>
            <a:spLocks noGrp="1"/>
          </p:cNvSpPr>
          <p:nvPr>
            <p:ph sz="quarter" idx="13"/>
          </p:nvPr>
        </p:nvSpPr>
        <p:spPr>
          <a:xfrm>
            <a:off x="849741" y="5262727"/>
            <a:ext cx="3437448" cy="889496"/>
          </a:xfrm>
        </p:spPr>
        <p:txBody>
          <a:bodyPr lIns="0"/>
          <a:lstStyle>
            <a:lvl1pPr marL="0" indent="0">
              <a:buNone/>
              <a:defRPr sz="1385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내용 개체 틀 27"/>
          <p:cNvSpPr>
            <a:spLocks noGrp="1"/>
          </p:cNvSpPr>
          <p:nvPr>
            <p:ph sz="quarter" idx="14" hasCustomPrompt="1"/>
          </p:nvPr>
        </p:nvSpPr>
        <p:spPr>
          <a:xfrm>
            <a:off x="849741" y="1744168"/>
            <a:ext cx="2924633" cy="1468809"/>
          </a:xfrm>
        </p:spPr>
        <p:txBody>
          <a:bodyPr lIns="0">
            <a:noAutofit/>
          </a:bodyPr>
          <a:lstStyle>
            <a:lvl1pPr marL="0" indent="0">
              <a:buNone/>
              <a:defRPr sz="2954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15" name="내용 개체 틀 29"/>
          <p:cNvSpPr>
            <a:spLocks noGrp="1"/>
          </p:cNvSpPr>
          <p:nvPr>
            <p:ph sz="quarter" idx="15" hasCustomPrompt="1"/>
          </p:nvPr>
        </p:nvSpPr>
        <p:spPr>
          <a:xfrm>
            <a:off x="849741" y="3356992"/>
            <a:ext cx="2924633" cy="576262"/>
          </a:xfrm>
        </p:spPr>
        <p:txBody>
          <a:bodyPr lIns="0">
            <a:noAutofit/>
          </a:bodyPr>
          <a:lstStyle>
            <a:lvl1pPr marL="0" indent="0">
              <a:buNone/>
              <a:defRPr sz="1846">
                <a:solidFill>
                  <a:srgbClr val="7F7F7F"/>
                </a:solidFill>
              </a:defRPr>
            </a:lvl1pPr>
            <a:lvl2pPr>
              <a:defRPr sz="2585">
                <a:solidFill>
                  <a:srgbClr val="7F7F7F"/>
                </a:solidFill>
              </a:defRPr>
            </a:lvl2pPr>
            <a:lvl3pPr>
              <a:defRPr sz="2585">
                <a:solidFill>
                  <a:srgbClr val="7F7F7F"/>
                </a:solidFill>
              </a:defRPr>
            </a:lvl3pPr>
            <a:lvl4pPr>
              <a:defRPr sz="2585">
                <a:solidFill>
                  <a:srgbClr val="7F7F7F"/>
                </a:solidFill>
              </a:defRPr>
            </a:lvl4pPr>
            <a:lvl5pPr>
              <a:defRPr sz="2585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  <p:pic>
        <p:nvPicPr>
          <p:cNvPr id="16" name="Picture 2" descr="R:\2.부서함\舊 마케팅커뮤니케이션파트(사업기획_전략) 부서함\Brand 관리_1. Brand 표현체계\★전사 브랜드 표현 체계\15년 전사 브랜드 표현 체계\新비전슬로건\SDS Slogan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00" y="325484"/>
            <a:ext cx="1959078" cy="2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996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53"/>
            <a:ext cx="9144000" cy="6856092"/>
          </a:xfrm>
          <a:prstGeom prst="rect">
            <a:avLst/>
          </a:prstGeom>
        </p:spPr>
      </p:pic>
      <p:sp>
        <p:nvSpPr>
          <p:cNvPr id="6" name="Freeform 17"/>
          <p:cNvSpPr/>
          <p:nvPr userDrawn="1"/>
        </p:nvSpPr>
        <p:spPr>
          <a:xfrm rot="10800000">
            <a:off x="716803" y="4301722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009CE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7" name="Freeform 17"/>
          <p:cNvSpPr/>
          <p:nvPr userDrawn="1"/>
        </p:nvSpPr>
        <p:spPr>
          <a:xfrm>
            <a:off x="716803" y="1219200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009CE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6358698" y="5940654"/>
            <a:ext cx="278530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eaLnBrk="0" hangingPunct="0"/>
            <a:r>
              <a:rPr lang="en-US" altLang="ko-KR" sz="554" dirty="0">
                <a:solidFill>
                  <a:prstClr val="black"/>
                </a:solidFill>
              </a:rPr>
              <a:t>Copyright © </a:t>
            </a:r>
            <a:r>
              <a:rPr lang="en-US" altLang="ko-KR" sz="554" dirty="0" smtClean="0">
                <a:solidFill>
                  <a:prstClr val="black"/>
                </a:solidFill>
              </a:rPr>
              <a:t>2020 </a:t>
            </a:r>
            <a:r>
              <a:rPr lang="en-US" altLang="ko-KR" sz="554" dirty="0">
                <a:solidFill>
                  <a:prstClr val="black"/>
                </a:solidFill>
              </a:rPr>
              <a:t>Samsung SDS Co., Ltd. All rights reserved   |  Confidential </a:t>
            </a:r>
          </a:p>
        </p:txBody>
      </p:sp>
      <p:pic>
        <p:nvPicPr>
          <p:cNvPr id="9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" y="6211846"/>
            <a:ext cx="9138138" cy="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3"/>
          <p:cNvSpPr>
            <a:spLocks noGrp="1"/>
          </p:cNvSpPr>
          <p:nvPr>
            <p:ph sz="quarter" idx="16" hasCustomPrompt="1"/>
          </p:nvPr>
        </p:nvSpPr>
        <p:spPr>
          <a:xfrm>
            <a:off x="284754" y="6429140"/>
            <a:ext cx="1474429" cy="276225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1108"/>
            </a:lvl3pPr>
            <a:lvl4pPr marL="1266124" indent="0">
              <a:buNone/>
              <a:defRPr sz="1108"/>
            </a:lvl4pPr>
            <a:lvl5pPr marL="1688165" indent="0">
              <a:buNone/>
              <a:defRPr sz="1108"/>
            </a:lvl5pPr>
          </a:lstStyle>
          <a:p>
            <a:pPr lvl="0"/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CI (optional)</a:t>
            </a:r>
            <a:endParaRPr lang="ko-KR" altLang="en-US" dirty="0"/>
          </a:p>
        </p:txBody>
      </p:sp>
      <p:sp>
        <p:nvSpPr>
          <p:cNvPr id="12" name="부제목 2"/>
          <p:cNvSpPr>
            <a:spLocks noGrp="1"/>
          </p:cNvSpPr>
          <p:nvPr>
            <p:ph type="subTitle" idx="1"/>
          </p:nvPr>
        </p:nvSpPr>
        <p:spPr>
          <a:xfrm>
            <a:off x="849741" y="4941169"/>
            <a:ext cx="3437448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77" b="1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3" name="내용 개체 틀 25"/>
          <p:cNvSpPr>
            <a:spLocks noGrp="1"/>
          </p:cNvSpPr>
          <p:nvPr>
            <p:ph sz="quarter" idx="13"/>
          </p:nvPr>
        </p:nvSpPr>
        <p:spPr>
          <a:xfrm>
            <a:off x="849741" y="5262727"/>
            <a:ext cx="3437448" cy="889496"/>
          </a:xfrm>
        </p:spPr>
        <p:txBody>
          <a:bodyPr lIns="0"/>
          <a:lstStyle>
            <a:lvl1pPr marL="0" indent="0">
              <a:buNone/>
              <a:defRPr sz="1385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내용 개체 틀 27"/>
          <p:cNvSpPr>
            <a:spLocks noGrp="1"/>
          </p:cNvSpPr>
          <p:nvPr>
            <p:ph sz="quarter" idx="14" hasCustomPrompt="1"/>
          </p:nvPr>
        </p:nvSpPr>
        <p:spPr>
          <a:xfrm>
            <a:off x="849741" y="1744168"/>
            <a:ext cx="2924633" cy="1468809"/>
          </a:xfrm>
        </p:spPr>
        <p:txBody>
          <a:bodyPr lIns="0">
            <a:noAutofit/>
          </a:bodyPr>
          <a:lstStyle>
            <a:lvl1pPr marL="0" indent="0">
              <a:buNone/>
              <a:defRPr sz="2954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15" name="내용 개체 틀 29"/>
          <p:cNvSpPr>
            <a:spLocks noGrp="1"/>
          </p:cNvSpPr>
          <p:nvPr>
            <p:ph sz="quarter" idx="15" hasCustomPrompt="1"/>
          </p:nvPr>
        </p:nvSpPr>
        <p:spPr>
          <a:xfrm>
            <a:off x="849741" y="3356992"/>
            <a:ext cx="2924633" cy="576262"/>
          </a:xfrm>
        </p:spPr>
        <p:txBody>
          <a:bodyPr lIns="0">
            <a:noAutofit/>
          </a:bodyPr>
          <a:lstStyle>
            <a:lvl1pPr marL="0" indent="0">
              <a:buNone/>
              <a:defRPr sz="1846">
                <a:solidFill>
                  <a:srgbClr val="7F7F7F"/>
                </a:solidFill>
              </a:defRPr>
            </a:lvl1pPr>
            <a:lvl2pPr>
              <a:defRPr sz="2585">
                <a:solidFill>
                  <a:srgbClr val="7F7F7F"/>
                </a:solidFill>
              </a:defRPr>
            </a:lvl2pPr>
            <a:lvl3pPr>
              <a:defRPr sz="2585">
                <a:solidFill>
                  <a:srgbClr val="7F7F7F"/>
                </a:solidFill>
              </a:defRPr>
            </a:lvl3pPr>
            <a:lvl4pPr>
              <a:defRPr sz="2585">
                <a:solidFill>
                  <a:srgbClr val="7F7F7F"/>
                </a:solidFill>
              </a:defRPr>
            </a:lvl4pPr>
            <a:lvl5pPr>
              <a:defRPr sz="2585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  <p:pic>
        <p:nvPicPr>
          <p:cNvPr id="17" name="Picture 2" descr="R:\2.부서함\舊 마케팅커뮤니케이션파트(사업기획_전략) 부서함\Brand 관리_1. Brand 표현체계\★전사 브랜드 표현 체계\15년 전사 브랜드 표현 체계\新비전슬로건\SDS Slogan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00" y="325484"/>
            <a:ext cx="1959078" cy="2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985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 1_2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6802" y="798613"/>
            <a:ext cx="5317514" cy="4525963"/>
          </a:xfrm>
        </p:spPr>
        <p:txBody>
          <a:bodyPr>
            <a:normAutofit/>
          </a:bodyPr>
          <a:lstStyle>
            <a:lvl1pPr marL="369286" indent="-369286">
              <a:buFont typeface="+mj-lt"/>
              <a:buAutoNum type="romanUcPeriod"/>
              <a:defRPr sz="1662" b="1">
                <a:solidFill>
                  <a:schemeClr val="bg1"/>
                </a:solidFill>
              </a:defRPr>
            </a:lvl1pPr>
            <a:lvl2pPr>
              <a:defRPr sz="1662" b="1">
                <a:solidFill>
                  <a:schemeClr val="bg1"/>
                </a:solidFill>
              </a:defRPr>
            </a:lvl2pPr>
            <a:lvl3pPr>
              <a:defRPr sz="1662" b="1">
                <a:solidFill>
                  <a:schemeClr val="bg1"/>
                </a:solidFill>
              </a:defRPr>
            </a:lvl3pPr>
            <a:lvl4pPr>
              <a:defRPr sz="1662" b="1">
                <a:solidFill>
                  <a:srgbClr val="00B0F0"/>
                </a:solidFill>
              </a:defRPr>
            </a:lvl4pPr>
            <a:lvl5pPr>
              <a:defRPr sz="1662" b="1">
                <a:solidFill>
                  <a:srgbClr val="00B0F0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세부 목차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세부 목차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세부 목차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6299634" y="908720"/>
            <a:ext cx="2019354" cy="1958589"/>
            <a:chOff x="6824603" y="908720"/>
            <a:chExt cx="2187634" cy="1958589"/>
          </a:xfrm>
          <a:solidFill>
            <a:schemeClr val="bg1"/>
          </a:solidFill>
        </p:grpSpPr>
        <p:grpSp>
          <p:nvGrpSpPr>
            <p:cNvPr id="8" name="그룹 7"/>
            <p:cNvGrpSpPr/>
            <p:nvPr/>
          </p:nvGrpSpPr>
          <p:grpSpPr>
            <a:xfrm>
              <a:off x="6825208" y="908720"/>
              <a:ext cx="2187029" cy="230399"/>
              <a:chOff x="7185248" y="1123952"/>
              <a:chExt cx="2187029" cy="230399"/>
            </a:xfrm>
            <a:grpFill/>
          </p:grpSpPr>
          <p:sp>
            <p:nvSpPr>
              <p:cNvPr id="13" name="직사각형 12"/>
              <p:cNvSpPr/>
              <p:nvPr/>
            </p:nvSpPr>
            <p:spPr bwMode="auto">
              <a:xfrm rot="5400000">
                <a:off x="8215185" y="94758"/>
                <a:ext cx="126881" cy="2185270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166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 bwMode="auto">
              <a:xfrm rot="5400000">
                <a:off x="7139787" y="1178937"/>
                <a:ext cx="220874" cy="129951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166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 bwMode="auto">
              <a:xfrm rot="5400000">
                <a:off x="9196865" y="1178938"/>
                <a:ext cx="220874" cy="129951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1662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6824603" y="2636912"/>
              <a:ext cx="2186617" cy="230397"/>
              <a:chOff x="7184643" y="2780929"/>
              <a:chExt cx="2186617" cy="230397"/>
            </a:xfrm>
            <a:grpFill/>
          </p:grpSpPr>
          <p:sp>
            <p:nvSpPr>
              <p:cNvPr id="10" name="직사각형 9"/>
              <p:cNvSpPr/>
              <p:nvPr/>
            </p:nvSpPr>
            <p:spPr bwMode="auto">
              <a:xfrm rot="16200000">
                <a:off x="8214443" y="1855251"/>
                <a:ext cx="126881" cy="2185270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166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 bwMode="auto">
              <a:xfrm rot="16200000">
                <a:off x="9195848" y="2826391"/>
                <a:ext cx="220874" cy="129951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1662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 bwMode="auto">
              <a:xfrm rot="16200000">
                <a:off x="7139182" y="2826390"/>
                <a:ext cx="220874" cy="129951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1662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sp>
        <p:nvSpPr>
          <p:cNvPr id="16" name="TextBox 15"/>
          <p:cNvSpPr txBox="1"/>
          <p:nvPr userDrawn="1"/>
        </p:nvSpPr>
        <p:spPr>
          <a:xfrm>
            <a:off x="6433130" y="1675838"/>
            <a:ext cx="1761426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3323" b="1" dirty="0">
                <a:solidFill>
                  <a:prstClr val="white"/>
                </a:solidFill>
              </a:rPr>
              <a:t>Agenda</a:t>
            </a:r>
            <a:endParaRPr lang="ko-KR" altLang="en-US" sz="3323" b="1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465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15539" y="861394"/>
            <a:ext cx="8111181" cy="767407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662">
                <a:solidFill>
                  <a:schemeClr val="tx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1874" y="205738"/>
            <a:ext cx="7582979" cy="469925"/>
          </a:xfrm>
        </p:spPr>
        <p:txBody>
          <a:bodyPr wrap="none" lIns="0" anchor="ctr" anchorCtr="0">
            <a:noAutofit/>
          </a:bodyPr>
          <a:lstStyle>
            <a:lvl1pPr algn="l">
              <a:defRPr sz="1846" b="1" cap="none">
                <a:solidFill>
                  <a:schemeClr val="accent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7" name="내용 개체 틀 26"/>
          <p:cNvSpPr>
            <a:spLocks noGrp="1"/>
          </p:cNvSpPr>
          <p:nvPr>
            <p:ph sz="quarter" idx="13"/>
          </p:nvPr>
        </p:nvSpPr>
        <p:spPr>
          <a:xfrm>
            <a:off x="5641020" y="188641"/>
            <a:ext cx="2985699" cy="358775"/>
          </a:xfrm>
        </p:spPr>
        <p:txBody>
          <a:bodyPr lIns="0" rIns="0">
            <a:noAutofit/>
          </a:bodyPr>
          <a:lstStyle>
            <a:lvl1pPr marL="0" indent="0" algn="r">
              <a:buNone/>
              <a:defRPr sz="1108">
                <a:solidFill>
                  <a:srgbClr val="039BE7"/>
                </a:solidFill>
              </a:defRPr>
            </a:lvl1pPr>
            <a:lvl2pPr algn="r">
              <a:defRPr sz="1108">
                <a:solidFill>
                  <a:srgbClr val="039BE7"/>
                </a:solidFill>
              </a:defRPr>
            </a:lvl2pPr>
            <a:lvl3pPr algn="r">
              <a:defRPr sz="1108">
                <a:solidFill>
                  <a:srgbClr val="039BE7"/>
                </a:solidFill>
              </a:defRPr>
            </a:lvl3pPr>
            <a:lvl4pPr algn="r">
              <a:defRPr sz="1108">
                <a:solidFill>
                  <a:srgbClr val="039BE7"/>
                </a:solidFill>
              </a:defRPr>
            </a:lvl4pPr>
            <a:lvl5pPr algn="r">
              <a:defRPr sz="1108">
                <a:solidFill>
                  <a:srgbClr val="039BE7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3" name="Freeform 38"/>
          <p:cNvSpPr/>
          <p:nvPr/>
        </p:nvSpPr>
        <p:spPr>
          <a:xfrm rot="16200000">
            <a:off x="46601" y="390854"/>
            <a:ext cx="576000" cy="99692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76200" cap="flat" cmpd="sng" algn="ctr">
            <a:solidFill>
              <a:srgbClr val="009CE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24" name="Freeform 38"/>
          <p:cNvSpPr/>
          <p:nvPr/>
        </p:nvSpPr>
        <p:spPr>
          <a:xfrm rot="5400000" flipH="1">
            <a:off x="8521399" y="390853"/>
            <a:ext cx="576000" cy="99692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76200" cap="flat" cmpd="sng" algn="ctr">
            <a:solidFill>
              <a:srgbClr val="009CE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25" name="Text Box 9"/>
          <p:cNvSpPr txBox="1">
            <a:spLocks noChangeArrowheads="1"/>
          </p:cNvSpPr>
          <p:nvPr userDrawn="1"/>
        </p:nvSpPr>
        <p:spPr bwMode="auto">
          <a:xfrm>
            <a:off x="4837876" y="6657946"/>
            <a:ext cx="3323446" cy="191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>
            <a:spAutoFit/>
          </a:bodyPr>
          <a:lstStyle/>
          <a:p>
            <a:pPr algn="r" eaLnBrk="0" latinLnBrk="0" hangingPunct="0"/>
            <a:r>
              <a:rPr lang="en-US" altLang="ko-KR" sz="646" dirty="0">
                <a:solidFill>
                  <a:prstClr val="black"/>
                </a:solidFill>
              </a:rPr>
              <a:t>Copyright © </a:t>
            </a:r>
            <a:r>
              <a:rPr lang="en-US" altLang="ko-KR" sz="646" dirty="0" smtClean="0">
                <a:solidFill>
                  <a:prstClr val="black"/>
                </a:solidFill>
              </a:rPr>
              <a:t>2020 </a:t>
            </a:r>
            <a:r>
              <a:rPr lang="en-US" altLang="ko-KR" sz="646" b="1" dirty="0">
                <a:solidFill>
                  <a:prstClr val="black"/>
                </a:solidFill>
              </a:rPr>
              <a:t>Samsung</a:t>
            </a:r>
            <a:r>
              <a:rPr lang="en-US" altLang="ko-KR" sz="646" dirty="0">
                <a:solidFill>
                  <a:prstClr val="black"/>
                </a:solidFill>
              </a:rPr>
              <a:t> </a:t>
            </a:r>
            <a:r>
              <a:rPr lang="en-US" altLang="ko-KR" sz="646" b="1" dirty="0">
                <a:solidFill>
                  <a:prstClr val="black"/>
                </a:solidFill>
              </a:rPr>
              <a:t>SDS</a:t>
            </a:r>
            <a:r>
              <a:rPr lang="en-US" altLang="ko-KR" sz="646" dirty="0">
                <a:solidFill>
                  <a:prstClr val="black"/>
                </a:solidFill>
              </a:rPr>
              <a:t>  All rights reserved   |  Confidential </a:t>
            </a:r>
          </a:p>
        </p:txBody>
      </p:sp>
      <p:cxnSp>
        <p:nvCxnSpPr>
          <p:cNvPr id="28" name="직선 연결선 27"/>
          <p:cNvCxnSpPr/>
          <p:nvPr userDrawn="1"/>
        </p:nvCxnSpPr>
        <p:spPr>
          <a:xfrm>
            <a:off x="8746000" y="6694275"/>
            <a:ext cx="0" cy="119022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슬라이드 번호 개체 틀 5"/>
          <p:cNvSpPr txBox="1">
            <a:spLocks/>
          </p:cNvSpPr>
          <p:nvPr userDrawn="1"/>
        </p:nvSpPr>
        <p:spPr>
          <a:xfrm>
            <a:off x="8394008" y="6662180"/>
            <a:ext cx="398769" cy="187200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DFF48F6-0499-4B03-AA7D-07684E694064}" type="slidenum">
              <a:rPr lang="ko-KR" altLang="en-US" sz="923" smtClean="0">
                <a:solidFill>
                  <a:srgbClr val="039BE7"/>
                </a:solidFill>
              </a:rPr>
              <a:pPr>
                <a:defRPr/>
              </a:pPr>
              <a:t>‹#›</a:t>
            </a:fld>
            <a:endParaRPr lang="ko-KR" altLang="en-US" sz="923" dirty="0">
              <a:solidFill>
                <a:srgbClr val="039BE7"/>
              </a:solidFill>
            </a:endParaRPr>
          </a:p>
        </p:txBody>
      </p:sp>
      <p:sp>
        <p:nvSpPr>
          <p:cNvPr id="31" name="슬라이드 번호 개체 틀 5"/>
          <p:cNvSpPr txBox="1">
            <a:spLocks/>
          </p:cNvSpPr>
          <p:nvPr userDrawn="1"/>
        </p:nvSpPr>
        <p:spPr>
          <a:xfrm>
            <a:off x="8704140" y="6658420"/>
            <a:ext cx="398769" cy="187200"/>
          </a:xfrm>
          <a:prstGeom prst="rect">
            <a:avLst/>
          </a:prstGeom>
        </p:spPr>
        <p:txBody>
          <a:bodyPr vert="horz" lIns="84406" tIns="42203" rIns="84406" bIns="4220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altLang="ko-KR" sz="923" dirty="0" smtClean="0">
                <a:solidFill>
                  <a:srgbClr val="039BE7"/>
                </a:solidFill>
              </a:rPr>
              <a:t>64</a:t>
            </a:r>
            <a:endParaRPr lang="ko-KR" altLang="en-US" sz="923" dirty="0">
              <a:solidFill>
                <a:srgbClr val="039BE7"/>
              </a:solidFill>
            </a:endParaRPr>
          </a:p>
        </p:txBody>
      </p:sp>
      <p:sp>
        <p:nvSpPr>
          <p:cNvPr id="12" name="텍스트 개체 틀 29"/>
          <p:cNvSpPr>
            <a:spLocks noGrp="1"/>
          </p:cNvSpPr>
          <p:nvPr>
            <p:ph type="body" sz="quarter" idx="14"/>
          </p:nvPr>
        </p:nvSpPr>
        <p:spPr>
          <a:xfrm>
            <a:off x="515539" y="1844678"/>
            <a:ext cx="2824738" cy="805349"/>
          </a:xfrm>
        </p:spPr>
        <p:txBody>
          <a:bodyPr wrap="square" lIns="0" rIns="0">
            <a:noAutofit/>
          </a:bodyPr>
          <a:lstStyle>
            <a:lvl1pPr marL="164127" indent="-164127">
              <a:lnSpc>
                <a:spcPct val="100000"/>
              </a:lnSpc>
              <a:spcBef>
                <a:spcPts val="0"/>
              </a:spcBef>
              <a:spcAft>
                <a:spcPts val="462"/>
              </a:spcAft>
              <a:buSzPct val="130000"/>
              <a:buFont typeface="Arial" pitchFamily="34" charset="0"/>
              <a:buChar char="•"/>
              <a:defRPr sz="1292" b="1"/>
            </a:lvl1pPr>
            <a:lvl2pPr marL="364890" indent="-118700">
              <a:lnSpc>
                <a:spcPct val="100000"/>
              </a:lnSpc>
              <a:spcBef>
                <a:spcPts val="0"/>
              </a:spcBef>
              <a:spcAft>
                <a:spcPts val="462"/>
              </a:spcAft>
              <a:buFont typeface="맑은 고딕" pitchFamily="50" charset="-127"/>
              <a:buChar char="-"/>
              <a:defRPr sz="1108"/>
            </a:lvl2pPr>
            <a:lvl3pPr marL="690214" indent="-115769">
              <a:lnSpc>
                <a:spcPct val="100000"/>
              </a:lnSpc>
              <a:spcBef>
                <a:spcPts val="0"/>
              </a:spcBef>
              <a:spcAft>
                <a:spcPts val="462"/>
              </a:spcAft>
              <a:buFont typeface="Wingdings" pitchFamily="2" charset="2"/>
              <a:buChar char="§"/>
              <a:defRPr sz="1108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07074" y="6562321"/>
            <a:ext cx="8707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SW</a:t>
            </a:r>
            <a:r>
              <a:rPr lang="ko-KR" altLang="en-US" sz="800" b="1" dirty="0" smtClean="0"/>
              <a:t>역량강화</a:t>
            </a:r>
            <a:r>
              <a:rPr lang="en-US" altLang="ko-KR" sz="800" b="1" dirty="0" smtClean="0"/>
              <a:t>TF</a:t>
            </a:r>
            <a:endParaRPr lang="ko-KR" altLang="en-US" sz="8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1446046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네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30769" y="1513268"/>
            <a:ext cx="2990769" cy="360000"/>
            <a:chOff x="900000" y="998739"/>
            <a:chExt cx="3240000" cy="360000"/>
          </a:xfrm>
          <a:solidFill>
            <a:schemeClr val="bg1"/>
          </a:solidFill>
        </p:grpSpPr>
        <p:sp>
          <p:nvSpPr>
            <p:cNvPr id="11" name="직사각형 10"/>
            <p:cNvSpPr/>
            <p:nvPr/>
          </p:nvSpPr>
          <p:spPr>
            <a:xfrm rot="16200000">
              <a:off x="2430000" y="-531260"/>
              <a:ext cx="180000" cy="32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960000" y="998739"/>
              <a:ext cx="18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0000" y="998739"/>
              <a:ext cx="18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 dirty="0"/>
            </a:p>
          </p:txBody>
        </p:sp>
      </p:grpSp>
      <p:grpSp>
        <p:nvGrpSpPr>
          <p:cNvPr id="5" name="그룹 4"/>
          <p:cNvGrpSpPr/>
          <p:nvPr/>
        </p:nvGrpSpPr>
        <p:grpSpPr>
          <a:xfrm rot="10800000">
            <a:off x="830769" y="4393267"/>
            <a:ext cx="2990769" cy="360000"/>
            <a:chOff x="900000" y="998739"/>
            <a:chExt cx="3240000" cy="360000"/>
          </a:xfrm>
          <a:solidFill>
            <a:schemeClr val="bg1"/>
          </a:solidFill>
        </p:grpSpPr>
        <p:sp>
          <p:nvSpPr>
            <p:cNvPr id="8" name="직사각형 7"/>
            <p:cNvSpPr/>
            <p:nvPr/>
          </p:nvSpPr>
          <p:spPr>
            <a:xfrm rot="16200000">
              <a:off x="2430000" y="-531260"/>
              <a:ext cx="180000" cy="32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60000" y="998739"/>
              <a:ext cx="18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00000" y="998739"/>
              <a:ext cx="180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 dirty="0"/>
            </a:p>
          </p:txBody>
        </p:sp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341" y="6319970"/>
            <a:ext cx="1386244" cy="180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4"/>
          <p:cNvGrpSpPr>
            <a:grpSpLocks noChangeAspect="1"/>
          </p:cNvGrpSpPr>
          <p:nvPr userDrawn="1"/>
        </p:nvGrpSpPr>
        <p:grpSpPr bwMode="auto">
          <a:xfrm>
            <a:off x="338505" y="357188"/>
            <a:ext cx="1585546" cy="214312"/>
            <a:chOff x="231" y="225"/>
            <a:chExt cx="1082" cy="135"/>
          </a:xfrm>
          <a:solidFill>
            <a:schemeClr val="bg1"/>
          </a:solidFill>
        </p:grpSpPr>
        <p:sp>
          <p:nvSpPr>
            <p:cNvPr id="16" name="Freeform 5"/>
            <p:cNvSpPr>
              <a:spLocks noEditPoints="1"/>
            </p:cNvSpPr>
            <p:nvPr userDrawn="1"/>
          </p:nvSpPr>
          <p:spPr bwMode="auto">
            <a:xfrm>
              <a:off x="231" y="225"/>
              <a:ext cx="74" cy="102"/>
            </a:xfrm>
            <a:custGeom>
              <a:avLst/>
              <a:gdLst>
                <a:gd name="T0" fmla="*/ 0 w 46"/>
                <a:gd name="T1" fmla="*/ 0 h 63"/>
                <a:gd name="T2" fmla="*/ 22 w 46"/>
                <a:gd name="T3" fmla="*/ 0 h 63"/>
                <a:gd name="T4" fmla="*/ 45 w 46"/>
                <a:gd name="T5" fmla="*/ 21 h 63"/>
                <a:gd name="T6" fmla="*/ 33 w 46"/>
                <a:gd name="T7" fmla="*/ 40 h 63"/>
                <a:gd name="T8" fmla="*/ 46 w 46"/>
                <a:gd name="T9" fmla="*/ 63 h 63"/>
                <a:gd name="T10" fmla="*/ 35 w 46"/>
                <a:gd name="T11" fmla="*/ 63 h 63"/>
                <a:gd name="T12" fmla="*/ 24 w 46"/>
                <a:gd name="T13" fmla="*/ 42 h 63"/>
                <a:gd name="T14" fmla="*/ 10 w 46"/>
                <a:gd name="T15" fmla="*/ 42 h 63"/>
                <a:gd name="T16" fmla="*/ 10 w 46"/>
                <a:gd name="T17" fmla="*/ 63 h 63"/>
                <a:gd name="T18" fmla="*/ 0 w 46"/>
                <a:gd name="T19" fmla="*/ 63 h 63"/>
                <a:gd name="T20" fmla="*/ 0 w 46"/>
                <a:gd name="T21" fmla="*/ 0 h 63"/>
                <a:gd name="T22" fmla="*/ 10 w 46"/>
                <a:gd name="T23" fmla="*/ 8 h 63"/>
                <a:gd name="T24" fmla="*/ 10 w 46"/>
                <a:gd name="T25" fmla="*/ 33 h 63"/>
                <a:gd name="T26" fmla="*/ 21 w 46"/>
                <a:gd name="T27" fmla="*/ 33 h 63"/>
                <a:gd name="T28" fmla="*/ 35 w 46"/>
                <a:gd name="T29" fmla="*/ 21 h 63"/>
                <a:gd name="T30" fmla="*/ 21 w 46"/>
                <a:gd name="T31" fmla="*/ 8 h 63"/>
                <a:gd name="T32" fmla="*/ 10 w 46"/>
                <a:gd name="T3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3">
                  <a:moveTo>
                    <a:pt x="0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36" y="0"/>
                    <a:pt x="45" y="9"/>
                    <a:pt x="45" y="21"/>
                  </a:cubicBezTo>
                  <a:cubicBezTo>
                    <a:pt x="45" y="29"/>
                    <a:pt x="40" y="36"/>
                    <a:pt x="33" y="40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0" y="0"/>
                  </a:lnTo>
                  <a:close/>
                  <a:moveTo>
                    <a:pt x="10" y="8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31" y="33"/>
                    <a:pt x="35" y="27"/>
                    <a:pt x="35" y="21"/>
                  </a:cubicBezTo>
                  <a:cubicBezTo>
                    <a:pt x="35" y="13"/>
                    <a:pt x="31" y="8"/>
                    <a:pt x="21" y="8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7" name="Freeform 6"/>
            <p:cNvSpPr>
              <a:spLocks noEditPoints="1"/>
            </p:cNvSpPr>
            <p:nvPr userDrawn="1"/>
          </p:nvSpPr>
          <p:spPr bwMode="auto">
            <a:xfrm>
              <a:off x="305" y="256"/>
              <a:ext cx="73" cy="73"/>
            </a:xfrm>
            <a:custGeom>
              <a:avLst/>
              <a:gdLst>
                <a:gd name="T0" fmla="*/ 0 w 45"/>
                <a:gd name="T1" fmla="*/ 23 h 45"/>
                <a:gd name="T2" fmla="*/ 23 w 45"/>
                <a:gd name="T3" fmla="*/ 0 h 45"/>
                <a:gd name="T4" fmla="*/ 45 w 45"/>
                <a:gd name="T5" fmla="*/ 22 h 45"/>
                <a:gd name="T6" fmla="*/ 45 w 45"/>
                <a:gd name="T7" fmla="*/ 26 h 45"/>
                <a:gd name="T8" fmla="*/ 9 w 45"/>
                <a:gd name="T9" fmla="*/ 26 h 45"/>
                <a:gd name="T10" fmla="*/ 23 w 45"/>
                <a:gd name="T11" fmla="*/ 37 h 45"/>
                <a:gd name="T12" fmla="*/ 36 w 45"/>
                <a:gd name="T13" fmla="*/ 29 h 45"/>
                <a:gd name="T14" fmla="*/ 44 w 45"/>
                <a:gd name="T15" fmla="*/ 33 h 45"/>
                <a:gd name="T16" fmla="*/ 23 w 45"/>
                <a:gd name="T17" fmla="*/ 45 h 45"/>
                <a:gd name="T18" fmla="*/ 0 w 45"/>
                <a:gd name="T19" fmla="*/ 23 h 45"/>
                <a:gd name="T20" fmla="*/ 10 w 45"/>
                <a:gd name="T21" fmla="*/ 18 h 45"/>
                <a:gd name="T22" fmla="*/ 36 w 45"/>
                <a:gd name="T23" fmla="*/ 18 h 45"/>
                <a:gd name="T24" fmla="*/ 23 w 45"/>
                <a:gd name="T25" fmla="*/ 8 h 45"/>
                <a:gd name="T26" fmla="*/ 10 w 45"/>
                <a:gd name="T27" fmla="*/ 1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5">
                  <a:moveTo>
                    <a:pt x="0" y="23"/>
                  </a:move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5" y="9"/>
                    <a:pt x="45" y="22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32"/>
                    <a:pt x="16" y="37"/>
                    <a:pt x="23" y="37"/>
                  </a:cubicBezTo>
                  <a:cubicBezTo>
                    <a:pt x="29" y="37"/>
                    <a:pt x="34" y="34"/>
                    <a:pt x="36" y="29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0" y="40"/>
                    <a:pt x="33" y="45"/>
                    <a:pt x="23" y="45"/>
                  </a:cubicBezTo>
                  <a:cubicBezTo>
                    <a:pt x="9" y="45"/>
                    <a:pt x="0" y="35"/>
                    <a:pt x="0" y="23"/>
                  </a:cubicBezTo>
                  <a:close/>
                  <a:moveTo>
                    <a:pt x="10" y="18"/>
                  </a:moveTo>
                  <a:cubicBezTo>
                    <a:pt x="36" y="18"/>
                    <a:pt x="36" y="18"/>
                    <a:pt x="36" y="18"/>
                  </a:cubicBezTo>
                  <a:cubicBezTo>
                    <a:pt x="34" y="11"/>
                    <a:pt x="30" y="8"/>
                    <a:pt x="23" y="8"/>
                  </a:cubicBezTo>
                  <a:cubicBezTo>
                    <a:pt x="16" y="8"/>
                    <a:pt x="11" y="12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8" name="Freeform 7"/>
            <p:cNvSpPr>
              <a:spLocks noEditPoints="1"/>
            </p:cNvSpPr>
            <p:nvPr userDrawn="1"/>
          </p:nvSpPr>
          <p:spPr bwMode="auto">
            <a:xfrm>
              <a:off x="384" y="256"/>
              <a:ext cx="75" cy="73"/>
            </a:xfrm>
            <a:custGeom>
              <a:avLst/>
              <a:gdLst>
                <a:gd name="T0" fmla="*/ 0 w 46"/>
                <a:gd name="T1" fmla="*/ 22 h 45"/>
                <a:gd name="T2" fmla="*/ 22 w 46"/>
                <a:gd name="T3" fmla="*/ 0 h 45"/>
                <a:gd name="T4" fmla="*/ 36 w 46"/>
                <a:gd name="T5" fmla="*/ 6 h 45"/>
                <a:gd name="T6" fmla="*/ 36 w 46"/>
                <a:gd name="T7" fmla="*/ 1 h 45"/>
                <a:gd name="T8" fmla="*/ 46 w 46"/>
                <a:gd name="T9" fmla="*/ 1 h 45"/>
                <a:gd name="T10" fmla="*/ 46 w 46"/>
                <a:gd name="T11" fmla="*/ 44 h 45"/>
                <a:gd name="T12" fmla="*/ 36 w 46"/>
                <a:gd name="T13" fmla="*/ 44 h 45"/>
                <a:gd name="T14" fmla="*/ 36 w 46"/>
                <a:gd name="T15" fmla="*/ 38 h 45"/>
                <a:gd name="T16" fmla="*/ 22 w 46"/>
                <a:gd name="T17" fmla="*/ 45 h 45"/>
                <a:gd name="T18" fmla="*/ 0 w 46"/>
                <a:gd name="T19" fmla="*/ 22 h 45"/>
                <a:gd name="T20" fmla="*/ 37 w 46"/>
                <a:gd name="T21" fmla="*/ 22 h 45"/>
                <a:gd name="T22" fmla="*/ 23 w 46"/>
                <a:gd name="T23" fmla="*/ 8 h 45"/>
                <a:gd name="T24" fmla="*/ 9 w 46"/>
                <a:gd name="T25" fmla="*/ 22 h 45"/>
                <a:gd name="T26" fmla="*/ 23 w 46"/>
                <a:gd name="T27" fmla="*/ 36 h 45"/>
                <a:gd name="T28" fmla="*/ 37 w 46"/>
                <a:gd name="T29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45">
                  <a:moveTo>
                    <a:pt x="0" y="22"/>
                  </a:moveTo>
                  <a:cubicBezTo>
                    <a:pt x="0" y="8"/>
                    <a:pt x="10" y="0"/>
                    <a:pt x="22" y="0"/>
                  </a:cubicBezTo>
                  <a:cubicBezTo>
                    <a:pt x="28" y="0"/>
                    <a:pt x="33" y="2"/>
                    <a:pt x="36" y="6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3" y="42"/>
                    <a:pt x="28" y="45"/>
                    <a:pt x="22" y="45"/>
                  </a:cubicBezTo>
                  <a:cubicBezTo>
                    <a:pt x="11" y="45"/>
                    <a:pt x="0" y="36"/>
                    <a:pt x="0" y="22"/>
                  </a:cubicBezTo>
                  <a:close/>
                  <a:moveTo>
                    <a:pt x="37" y="22"/>
                  </a:moveTo>
                  <a:cubicBezTo>
                    <a:pt x="37" y="15"/>
                    <a:pt x="31" y="8"/>
                    <a:pt x="23" y="8"/>
                  </a:cubicBezTo>
                  <a:cubicBezTo>
                    <a:pt x="15" y="8"/>
                    <a:pt x="9" y="14"/>
                    <a:pt x="9" y="22"/>
                  </a:cubicBezTo>
                  <a:cubicBezTo>
                    <a:pt x="9" y="30"/>
                    <a:pt x="15" y="36"/>
                    <a:pt x="23" y="36"/>
                  </a:cubicBezTo>
                  <a:cubicBezTo>
                    <a:pt x="31" y="36"/>
                    <a:pt x="37" y="30"/>
                    <a:pt x="3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9" name="Rectangle 8"/>
            <p:cNvSpPr>
              <a:spLocks noChangeArrowheads="1"/>
            </p:cNvSpPr>
            <p:nvPr userDrawn="1"/>
          </p:nvSpPr>
          <p:spPr bwMode="auto">
            <a:xfrm>
              <a:off x="468" y="225"/>
              <a:ext cx="17" cy="10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493" y="225"/>
              <a:ext cx="21" cy="102"/>
            </a:xfrm>
            <a:custGeom>
              <a:avLst/>
              <a:gdLst>
                <a:gd name="T0" fmla="*/ 7 w 13"/>
                <a:gd name="T1" fmla="*/ 0 h 63"/>
                <a:gd name="T2" fmla="*/ 13 w 13"/>
                <a:gd name="T3" fmla="*/ 7 h 63"/>
                <a:gd name="T4" fmla="*/ 7 w 13"/>
                <a:gd name="T5" fmla="*/ 13 h 63"/>
                <a:gd name="T6" fmla="*/ 0 w 13"/>
                <a:gd name="T7" fmla="*/ 7 h 63"/>
                <a:gd name="T8" fmla="*/ 7 w 13"/>
                <a:gd name="T9" fmla="*/ 0 h 63"/>
                <a:gd name="T10" fmla="*/ 2 w 13"/>
                <a:gd name="T11" fmla="*/ 20 h 63"/>
                <a:gd name="T12" fmla="*/ 11 w 13"/>
                <a:gd name="T13" fmla="*/ 20 h 63"/>
                <a:gd name="T14" fmla="*/ 11 w 13"/>
                <a:gd name="T15" fmla="*/ 63 h 63"/>
                <a:gd name="T16" fmla="*/ 2 w 13"/>
                <a:gd name="T17" fmla="*/ 63 h 63"/>
                <a:gd name="T18" fmla="*/ 2 w 13"/>
                <a:gd name="T19" fmla="*/ 2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63">
                  <a:moveTo>
                    <a:pt x="7" y="0"/>
                  </a:moveTo>
                  <a:cubicBezTo>
                    <a:pt x="10" y="0"/>
                    <a:pt x="13" y="3"/>
                    <a:pt x="13" y="7"/>
                  </a:cubicBezTo>
                  <a:cubicBezTo>
                    <a:pt x="13" y="10"/>
                    <a:pt x="10" y="13"/>
                    <a:pt x="7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  <a:moveTo>
                    <a:pt x="2" y="20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2" y="63"/>
                    <a:pt x="2" y="63"/>
                    <a:pt x="2" y="63"/>
                  </a:cubicBezTo>
                  <a:lnTo>
                    <a:pt x="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1" name="Freeform 10"/>
            <p:cNvSpPr>
              <a:spLocks/>
            </p:cNvSpPr>
            <p:nvPr userDrawn="1"/>
          </p:nvSpPr>
          <p:spPr bwMode="auto">
            <a:xfrm>
              <a:off x="520" y="258"/>
              <a:ext cx="63" cy="69"/>
            </a:xfrm>
            <a:custGeom>
              <a:avLst/>
              <a:gdLst>
                <a:gd name="T0" fmla="*/ 0 w 63"/>
                <a:gd name="T1" fmla="*/ 56 h 69"/>
                <a:gd name="T2" fmla="*/ 42 w 63"/>
                <a:gd name="T3" fmla="*/ 13 h 69"/>
                <a:gd name="T4" fmla="*/ 2 w 63"/>
                <a:gd name="T5" fmla="*/ 13 h 69"/>
                <a:gd name="T6" fmla="*/ 2 w 63"/>
                <a:gd name="T7" fmla="*/ 0 h 69"/>
                <a:gd name="T8" fmla="*/ 62 w 63"/>
                <a:gd name="T9" fmla="*/ 0 h 69"/>
                <a:gd name="T10" fmla="*/ 62 w 63"/>
                <a:gd name="T11" fmla="*/ 13 h 69"/>
                <a:gd name="T12" fmla="*/ 20 w 63"/>
                <a:gd name="T13" fmla="*/ 56 h 69"/>
                <a:gd name="T14" fmla="*/ 63 w 63"/>
                <a:gd name="T15" fmla="*/ 56 h 69"/>
                <a:gd name="T16" fmla="*/ 63 w 63"/>
                <a:gd name="T17" fmla="*/ 69 h 69"/>
                <a:gd name="T18" fmla="*/ 0 w 63"/>
                <a:gd name="T19" fmla="*/ 69 h 69"/>
                <a:gd name="T20" fmla="*/ 0 w 63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69">
                  <a:moveTo>
                    <a:pt x="0" y="56"/>
                  </a:moveTo>
                  <a:lnTo>
                    <a:pt x="42" y="13"/>
                  </a:lnTo>
                  <a:lnTo>
                    <a:pt x="2" y="13"/>
                  </a:lnTo>
                  <a:lnTo>
                    <a:pt x="2" y="0"/>
                  </a:lnTo>
                  <a:lnTo>
                    <a:pt x="62" y="0"/>
                  </a:lnTo>
                  <a:lnTo>
                    <a:pt x="62" y="13"/>
                  </a:lnTo>
                  <a:lnTo>
                    <a:pt x="20" y="56"/>
                  </a:lnTo>
                  <a:lnTo>
                    <a:pt x="63" y="56"/>
                  </a:lnTo>
                  <a:lnTo>
                    <a:pt x="63" y="69"/>
                  </a:lnTo>
                  <a:lnTo>
                    <a:pt x="0" y="69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2" name="Freeform 11"/>
            <p:cNvSpPr>
              <a:spLocks noEditPoints="1"/>
            </p:cNvSpPr>
            <p:nvPr userDrawn="1"/>
          </p:nvSpPr>
          <p:spPr bwMode="auto">
            <a:xfrm>
              <a:off x="586" y="256"/>
              <a:ext cx="73" cy="73"/>
            </a:xfrm>
            <a:custGeom>
              <a:avLst/>
              <a:gdLst>
                <a:gd name="T0" fmla="*/ 0 w 45"/>
                <a:gd name="T1" fmla="*/ 23 h 45"/>
                <a:gd name="T2" fmla="*/ 23 w 45"/>
                <a:gd name="T3" fmla="*/ 0 h 45"/>
                <a:gd name="T4" fmla="*/ 45 w 45"/>
                <a:gd name="T5" fmla="*/ 22 h 45"/>
                <a:gd name="T6" fmla="*/ 45 w 45"/>
                <a:gd name="T7" fmla="*/ 26 h 45"/>
                <a:gd name="T8" fmla="*/ 9 w 45"/>
                <a:gd name="T9" fmla="*/ 26 h 45"/>
                <a:gd name="T10" fmla="*/ 23 w 45"/>
                <a:gd name="T11" fmla="*/ 37 h 45"/>
                <a:gd name="T12" fmla="*/ 36 w 45"/>
                <a:gd name="T13" fmla="*/ 29 h 45"/>
                <a:gd name="T14" fmla="*/ 43 w 45"/>
                <a:gd name="T15" fmla="*/ 33 h 45"/>
                <a:gd name="T16" fmla="*/ 23 w 45"/>
                <a:gd name="T17" fmla="*/ 45 h 45"/>
                <a:gd name="T18" fmla="*/ 0 w 45"/>
                <a:gd name="T19" fmla="*/ 23 h 45"/>
                <a:gd name="T20" fmla="*/ 9 w 45"/>
                <a:gd name="T21" fmla="*/ 18 h 45"/>
                <a:gd name="T22" fmla="*/ 36 w 45"/>
                <a:gd name="T23" fmla="*/ 18 h 45"/>
                <a:gd name="T24" fmla="*/ 23 w 45"/>
                <a:gd name="T25" fmla="*/ 8 h 45"/>
                <a:gd name="T26" fmla="*/ 9 w 45"/>
                <a:gd name="T27" fmla="*/ 1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5">
                  <a:moveTo>
                    <a:pt x="0" y="23"/>
                  </a:move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5" y="9"/>
                    <a:pt x="45" y="22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32"/>
                    <a:pt x="15" y="37"/>
                    <a:pt x="23" y="37"/>
                  </a:cubicBezTo>
                  <a:cubicBezTo>
                    <a:pt x="29" y="37"/>
                    <a:pt x="33" y="34"/>
                    <a:pt x="36" y="29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0" y="40"/>
                    <a:pt x="33" y="45"/>
                    <a:pt x="23" y="45"/>
                  </a:cubicBezTo>
                  <a:cubicBezTo>
                    <a:pt x="9" y="45"/>
                    <a:pt x="0" y="35"/>
                    <a:pt x="0" y="23"/>
                  </a:cubicBezTo>
                  <a:close/>
                  <a:moveTo>
                    <a:pt x="9" y="18"/>
                  </a:moveTo>
                  <a:cubicBezTo>
                    <a:pt x="36" y="18"/>
                    <a:pt x="36" y="18"/>
                    <a:pt x="36" y="18"/>
                  </a:cubicBezTo>
                  <a:cubicBezTo>
                    <a:pt x="34" y="11"/>
                    <a:pt x="29" y="8"/>
                    <a:pt x="23" y="8"/>
                  </a:cubicBezTo>
                  <a:cubicBezTo>
                    <a:pt x="16" y="8"/>
                    <a:pt x="11" y="12"/>
                    <a:pt x="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3" name="Freeform 12"/>
            <p:cNvSpPr>
              <a:spLocks/>
            </p:cNvSpPr>
            <p:nvPr userDrawn="1"/>
          </p:nvSpPr>
          <p:spPr bwMode="auto">
            <a:xfrm>
              <a:off x="682" y="258"/>
              <a:ext cx="73" cy="102"/>
            </a:xfrm>
            <a:custGeom>
              <a:avLst/>
              <a:gdLst>
                <a:gd name="T0" fmla="*/ 29 w 73"/>
                <a:gd name="T1" fmla="*/ 66 h 102"/>
                <a:gd name="T2" fmla="*/ 0 w 73"/>
                <a:gd name="T3" fmla="*/ 0 h 102"/>
                <a:gd name="T4" fmla="*/ 16 w 73"/>
                <a:gd name="T5" fmla="*/ 0 h 102"/>
                <a:gd name="T6" fmla="*/ 37 w 73"/>
                <a:gd name="T7" fmla="*/ 48 h 102"/>
                <a:gd name="T8" fmla="*/ 56 w 73"/>
                <a:gd name="T9" fmla="*/ 0 h 102"/>
                <a:gd name="T10" fmla="*/ 73 w 73"/>
                <a:gd name="T11" fmla="*/ 0 h 102"/>
                <a:gd name="T12" fmla="*/ 31 w 73"/>
                <a:gd name="T13" fmla="*/ 102 h 102"/>
                <a:gd name="T14" fmla="*/ 14 w 73"/>
                <a:gd name="T15" fmla="*/ 102 h 102"/>
                <a:gd name="T16" fmla="*/ 29 w 73"/>
                <a:gd name="T17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02">
                  <a:moveTo>
                    <a:pt x="29" y="6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37" y="48"/>
                  </a:lnTo>
                  <a:lnTo>
                    <a:pt x="56" y="0"/>
                  </a:lnTo>
                  <a:lnTo>
                    <a:pt x="73" y="0"/>
                  </a:lnTo>
                  <a:lnTo>
                    <a:pt x="31" y="102"/>
                  </a:lnTo>
                  <a:lnTo>
                    <a:pt x="14" y="102"/>
                  </a:lnTo>
                  <a:lnTo>
                    <a:pt x="2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4" name="Freeform 13"/>
            <p:cNvSpPr>
              <a:spLocks noEditPoints="1"/>
            </p:cNvSpPr>
            <p:nvPr userDrawn="1"/>
          </p:nvSpPr>
          <p:spPr bwMode="auto">
            <a:xfrm>
              <a:off x="753" y="256"/>
              <a:ext cx="73" cy="73"/>
            </a:xfrm>
            <a:custGeom>
              <a:avLst/>
              <a:gdLst>
                <a:gd name="T0" fmla="*/ 0 w 45"/>
                <a:gd name="T1" fmla="*/ 22 h 45"/>
                <a:gd name="T2" fmla="*/ 23 w 45"/>
                <a:gd name="T3" fmla="*/ 0 h 45"/>
                <a:gd name="T4" fmla="*/ 45 w 45"/>
                <a:gd name="T5" fmla="*/ 22 h 45"/>
                <a:gd name="T6" fmla="*/ 23 w 45"/>
                <a:gd name="T7" fmla="*/ 45 h 45"/>
                <a:gd name="T8" fmla="*/ 0 w 45"/>
                <a:gd name="T9" fmla="*/ 22 h 45"/>
                <a:gd name="T10" fmla="*/ 36 w 45"/>
                <a:gd name="T11" fmla="*/ 22 h 45"/>
                <a:gd name="T12" fmla="*/ 23 w 45"/>
                <a:gd name="T13" fmla="*/ 8 h 45"/>
                <a:gd name="T14" fmla="*/ 9 w 45"/>
                <a:gd name="T15" fmla="*/ 22 h 45"/>
                <a:gd name="T16" fmla="*/ 23 w 45"/>
                <a:gd name="T17" fmla="*/ 36 h 45"/>
                <a:gd name="T18" fmla="*/ 36 w 45"/>
                <a:gd name="T19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0" y="22"/>
                  </a:move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35"/>
                    <a:pt x="35" y="45"/>
                    <a:pt x="23" y="45"/>
                  </a:cubicBezTo>
                  <a:cubicBezTo>
                    <a:pt x="10" y="45"/>
                    <a:pt x="0" y="35"/>
                    <a:pt x="0" y="22"/>
                  </a:cubicBezTo>
                  <a:close/>
                  <a:moveTo>
                    <a:pt x="36" y="22"/>
                  </a:moveTo>
                  <a:cubicBezTo>
                    <a:pt x="36" y="15"/>
                    <a:pt x="30" y="8"/>
                    <a:pt x="23" y="8"/>
                  </a:cubicBezTo>
                  <a:cubicBezTo>
                    <a:pt x="15" y="8"/>
                    <a:pt x="9" y="15"/>
                    <a:pt x="9" y="22"/>
                  </a:cubicBezTo>
                  <a:cubicBezTo>
                    <a:pt x="9" y="30"/>
                    <a:pt x="15" y="36"/>
                    <a:pt x="23" y="36"/>
                  </a:cubicBezTo>
                  <a:cubicBezTo>
                    <a:pt x="30" y="36"/>
                    <a:pt x="36" y="30"/>
                    <a:pt x="3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5" name="Freeform 14"/>
            <p:cNvSpPr>
              <a:spLocks/>
            </p:cNvSpPr>
            <p:nvPr userDrawn="1"/>
          </p:nvSpPr>
          <p:spPr bwMode="auto">
            <a:xfrm>
              <a:off x="836" y="258"/>
              <a:ext cx="64" cy="71"/>
            </a:xfrm>
            <a:custGeom>
              <a:avLst/>
              <a:gdLst>
                <a:gd name="T0" fmla="*/ 0 w 40"/>
                <a:gd name="T1" fmla="*/ 25 h 44"/>
                <a:gd name="T2" fmla="*/ 0 w 40"/>
                <a:gd name="T3" fmla="*/ 0 h 44"/>
                <a:gd name="T4" fmla="*/ 9 w 40"/>
                <a:gd name="T5" fmla="*/ 0 h 44"/>
                <a:gd name="T6" fmla="*/ 9 w 40"/>
                <a:gd name="T7" fmla="*/ 24 h 44"/>
                <a:gd name="T8" fmla="*/ 20 w 40"/>
                <a:gd name="T9" fmla="*/ 36 h 44"/>
                <a:gd name="T10" fmla="*/ 31 w 40"/>
                <a:gd name="T11" fmla="*/ 24 h 44"/>
                <a:gd name="T12" fmla="*/ 31 w 40"/>
                <a:gd name="T13" fmla="*/ 0 h 44"/>
                <a:gd name="T14" fmla="*/ 40 w 40"/>
                <a:gd name="T15" fmla="*/ 0 h 44"/>
                <a:gd name="T16" fmla="*/ 40 w 40"/>
                <a:gd name="T17" fmla="*/ 43 h 44"/>
                <a:gd name="T18" fmla="*/ 31 w 40"/>
                <a:gd name="T19" fmla="*/ 43 h 44"/>
                <a:gd name="T20" fmla="*/ 31 w 40"/>
                <a:gd name="T21" fmla="*/ 37 h 44"/>
                <a:gd name="T22" fmla="*/ 17 w 40"/>
                <a:gd name="T23" fmla="*/ 44 h 44"/>
                <a:gd name="T24" fmla="*/ 0 w 40"/>
                <a:gd name="T25" fmla="*/ 2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4">
                  <a:moveTo>
                    <a:pt x="0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31"/>
                    <a:pt x="13" y="36"/>
                    <a:pt x="20" y="36"/>
                  </a:cubicBezTo>
                  <a:cubicBezTo>
                    <a:pt x="26" y="36"/>
                    <a:pt x="31" y="31"/>
                    <a:pt x="31" y="2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8" y="42"/>
                    <a:pt x="23" y="44"/>
                    <a:pt x="17" y="44"/>
                  </a:cubicBezTo>
                  <a:cubicBezTo>
                    <a:pt x="6" y="44"/>
                    <a:pt x="0" y="3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912" y="258"/>
              <a:ext cx="42" cy="69"/>
            </a:xfrm>
            <a:custGeom>
              <a:avLst/>
              <a:gdLst>
                <a:gd name="T0" fmla="*/ 0 w 26"/>
                <a:gd name="T1" fmla="*/ 0 h 43"/>
                <a:gd name="T2" fmla="*/ 9 w 26"/>
                <a:gd name="T3" fmla="*/ 0 h 43"/>
                <a:gd name="T4" fmla="*/ 9 w 26"/>
                <a:gd name="T5" fmla="*/ 6 h 43"/>
                <a:gd name="T6" fmla="*/ 22 w 26"/>
                <a:gd name="T7" fmla="*/ 0 h 43"/>
                <a:gd name="T8" fmla="*/ 26 w 26"/>
                <a:gd name="T9" fmla="*/ 0 h 43"/>
                <a:gd name="T10" fmla="*/ 26 w 26"/>
                <a:gd name="T11" fmla="*/ 8 h 43"/>
                <a:gd name="T12" fmla="*/ 21 w 26"/>
                <a:gd name="T13" fmla="*/ 8 h 43"/>
                <a:gd name="T14" fmla="*/ 10 w 26"/>
                <a:gd name="T15" fmla="*/ 22 h 43"/>
                <a:gd name="T16" fmla="*/ 10 w 26"/>
                <a:gd name="T17" fmla="*/ 43 h 43"/>
                <a:gd name="T18" fmla="*/ 0 w 26"/>
                <a:gd name="T19" fmla="*/ 43 h 43"/>
                <a:gd name="T20" fmla="*/ 0 w 26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43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2"/>
                    <a:pt x="16" y="0"/>
                    <a:pt x="2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8"/>
                    <a:pt x="10" y="13"/>
                    <a:pt x="10" y="22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7" name="Freeform 16"/>
            <p:cNvSpPr>
              <a:spLocks/>
            </p:cNvSpPr>
            <p:nvPr userDrawn="1"/>
          </p:nvSpPr>
          <p:spPr bwMode="auto">
            <a:xfrm>
              <a:off x="976" y="258"/>
              <a:ext cx="70" cy="69"/>
            </a:xfrm>
            <a:custGeom>
              <a:avLst/>
              <a:gdLst>
                <a:gd name="T0" fmla="*/ 0 w 70"/>
                <a:gd name="T1" fmla="*/ 0 h 69"/>
                <a:gd name="T2" fmla="*/ 16 w 70"/>
                <a:gd name="T3" fmla="*/ 0 h 69"/>
                <a:gd name="T4" fmla="*/ 36 w 70"/>
                <a:gd name="T5" fmla="*/ 50 h 69"/>
                <a:gd name="T6" fmla="*/ 54 w 70"/>
                <a:gd name="T7" fmla="*/ 0 h 69"/>
                <a:gd name="T8" fmla="*/ 70 w 70"/>
                <a:gd name="T9" fmla="*/ 0 h 69"/>
                <a:gd name="T10" fmla="*/ 42 w 70"/>
                <a:gd name="T11" fmla="*/ 69 h 69"/>
                <a:gd name="T12" fmla="*/ 28 w 70"/>
                <a:gd name="T13" fmla="*/ 69 h 69"/>
                <a:gd name="T14" fmla="*/ 0 w 70"/>
                <a:gd name="T1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0" y="0"/>
                  </a:moveTo>
                  <a:lnTo>
                    <a:pt x="16" y="0"/>
                  </a:lnTo>
                  <a:lnTo>
                    <a:pt x="36" y="50"/>
                  </a:lnTo>
                  <a:lnTo>
                    <a:pt x="54" y="0"/>
                  </a:lnTo>
                  <a:lnTo>
                    <a:pt x="70" y="0"/>
                  </a:lnTo>
                  <a:lnTo>
                    <a:pt x="42" y="69"/>
                  </a:lnTo>
                  <a:lnTo>
                    <a:pt x="28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8" name="Freeform 17"/>
            <p:cNvSpPr>
              <a:spLocks noEditPoints="1"/>
            </p:cNvSpPr>
            <p:nvPr userDrawn="1"/>
          </p:nvSpPr>
          <p:spPr bwMode="auto">
            <a:xfrm>
              <a:off x="1051" y="225"/>
              <a:ext cx="19" cy="102"/>
            </a:xfrm>
            <a:custGeom>
              <a:avLst/>
              <a:gdLst>
                <a:gd name="T0" fmla="*/ 6 w 12"/>
                <a:gd name="T1" fmla="*/ 0 h 63"/>
                <a:gd name="T2" fmla="*/ 12 w 12"/>
                <a:gd name="T3" fmla="*/ 7 h 63"/>
                <a:gd name="T4" fmla="*/ 6 w 12"/>
                <a:gd name="T5" fmla="*/ 13 h 63"/>
                <a:gd name="T6" fmla="*/ 0 w 12"/>
                <a:gd name="T7" fmla="*/ 7 h 63"/>
                <a:gd name="T8" fmla="*/ 6 w 12"/>
                <a:gd name="T9" fmla="*/ 0 h 63"/>
                <a:gd name="T10" fmla="*/ 1 w 12"/>
                <a:gd name="T11" fmla="*/ 20 h 63"/>
                <a:gd name="T12" fmla="*/ 10 w 12"/>
                <a:gd name="T13" fmla="*/ 20 h 63"/>
                <a:gd name="T14" fmla="*/ 10 w 12"/>
                <a:gd name="T15" fmla="*/ 63 h 63"/>
                <a:gd name="T16" fmla="*/ 1 w 12"/>
                <a:gd name="T17" fmla="*/ 63 h 63"/>
                <a:gd name="T18" fmla="*/ 1 w 12"/>
                <a:gd name="T19" fmla="*/ 2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63">
                  <a:moveTo>
                    <a:pt x="6" y="0"/>
                  </a:moveTo>
                  <a:cubicBezTo>
                    <a:pt x="9" y="0"/>
                    <a:pt x="12" y="3"/>
                    <a:pt x="12" y="7"/>
                  </a:cubicBezTo>
                  <a:cubicBezTo>
                    <a:pt x="12" y="10"/>
                    <a:pt x="9" y="13"/>
                    <a:pt x="6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lose/>
                  <a:moveTo>
                    <a:pt x="1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" y="63"/>
                    <a:pt x="1" y="63"/>
                    <a:pt x="1" y="63"/>
                  </a:cubicBezTo>
                  <a:lnTo>
                    <a:pt x="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1073" y="256"/>
              <a:ext cx="60" cy="73"/>
            </a:xfrm>
            <a:custGeom>
              <a:avLst/>
              <a:gdLst>
                <a:gd name="T0" fmla="*/ 0 w 37"/>
                <a:gd name="T1" fmla="*/ 35 h 45"/>
                <a:gd name="T2" fmla="*/ 8 w 37"/>
                <a:gd name="T3" fmla="*/ 31 h 45"/>
                <a:gd name="T4" fmla="*/ 20 w 37"/>
                <a:gd name="T5" fmla="*/ 37 h 45"/>
                <a:gd name="T6" fmla="*/ 28 w 37"/>
                <a:gd name="T7" fmla="*/ 31 h 45"/>
                <a:gd name="T8" fmla="*/ 17 w 37"/>
                <a:gd name="T9" fmla="*/ 26 h 45"/>
                <a:gd name="T10" fmla="*/ 2 w 37"/>
                <a:gd name="T11" fmla="*/ 13 h 45"/>
                <a:gd name="T12" fmla="*/ 19 w 37"/>
                <a:gd name="T13" fmla="*/ 0 h 45"/>
                <a:gd name="T14" fmla="*/ 37 w 37"/>
                <a:gd name="T15" fmla="*/ 8 h 45"/>
                <a:gd name="T16" fmla="*/ 29 w 37"/>
                <a:gd name="T17" fmla="*/ 12 h 45"/>
                <a:gd name="T18" fmla="*/ 19 w 37"/>
                <a:gd name="T19" fmla="*/ 7 h 45"/>
                <a:gd name="T20" fmla="*/ 11 w 37"/>
                <a:gd name="T21" fmla="*/ 13 h 45"/>
                <a:gd name="T22" fmla="*/ 22 w 37"/>
                <a:gd name="T23" fmla="*/ 18 h 45"/>
                <a:gd name="T24" fmla="*/ 37 w 37"/>
                <a:gd name="T25" fmla="*/ 31 h 45"/>
                <a:gd name="T26" fmla="*/ 19 w 37"/>
                <a:gd name="T27" fmla="*/ 45 h 45"/>
                <a:gd name="T28" fmla="*/ 0 w 37"/>
                <a:gd name="T29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45">
                  <a:moveTo>
                    <a:pt x="0" y="35"/>
                  </a:moveTo>
                  <a:cubicBezTo>
                    <a:pt x="8" y="31"/>
                    <a:pt x="8" y="31"/>
                    <a:pt x="8" y="31"/>
                  </a:cubicBezTo>
                  <a:cubicBezTo>
                    <a:pt x="11" y="35"/>
                    <a:pt x="15" y="37"/>
                    <a:pt x="20" y="37"/>
                  </a:cubicBezTo>
                  <a:cubicBezTo>
                    <a:pt x="25" y="37"/>
                    <a:pt x="28" y="34"/>
                    <a:pt x="28" y="31"/>
                  </a:cubicBezTo>
                  <a:cubicBezTo>
                    <a:pt x="28" y="28"/>
                    <a:pt x="23" y="27"/>
                    <a:pt x="17" y="26"/>
                  </a:cubicBezTo>
                  <a:cubicBezTo>
                    <a:pt x="10" y="24"/>
                    <a:pt x="2" y="22"/>
                    <a:pt x="2" y="13"/>
                  </a:cubicBezTo>
                  <a:cubicBezTo>
                    <a:pt x="2" y="6"/>
                    <a:pt x="9" y="0"/>
                    <a:pt x="19" y="0"/>
                  </a:cubicBezTo>
                  <a:cubicBezTo>
                    <a:pt x="27" y="0"/>
                    <a:pt x="33" y="3"/>
                    <a:pt x="37" y="8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7" y="9"/>
                    <a:pt x="23" y="7"/>
                    <a:pt x="19" y="7"/>
                  </a:cubicBezTo>
                  <a:cubicBezTo>
                    <a:pt x="14" y="7"/>
                    <a:pt x="11" y="10"/>
                    <a:pt x="11" y="13"/>
                  </a:cubicBezTo>
                  <a:cubicBezTo>
                    <a:pt x="11" y="16"/>
                    <a:pt x="15" y="16"/>
                    <a:pt x="22" y="18"/>
                  </a:cubicBezTo>
                  <a:cubicBezTo>
                    <a:pt x="29" y="20"/>
                    <a:pt x="37" y="22"/>
                    <a:pt x="37" y="31"/>
                  </a:cubicBezTo>
                  <a:cubicBezTo>
                    <a:pt x="37" y="38"/>
                    <a:pt x="31" y="45"/>
                    <a:pt x="19" y="45"/>
                  </a:cubicBezTo>
                  <a:cubicBezTo>
                    <a:pt x="10" y="45"/>
                    <a:pt x="4" y="42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0" name="Freeform 19"/>
            <p:cNvSpPr>
              <a:spLocks noEditPoints="1"/>
            </p:cNvSpPr>
            <p:nvPr userDrawn="1"/>
          </p:nvSpPr>
          <p:spPr bwMode="auto">
            <a:xfrm>
              <a:off x="1140" y="225"/>
              <a:ext cx="19" cy="102"/>
            </a:xfrm>
            <a:custGeom>
              <a:avLst/>
              <a:gdLst>
                <a:gd name="T0" fmla="*/ 6 w 12"/>
                <a:gd name="T1" fmla="*/ 0 h 63"/>
                <a:gd name="T2" fmla="*/ 12 w 12"/>
                <a:gd name="T3" fmla="*/ 7 h 63"/>
                <a:gd name="T4" fmla="*/ 6 w 12"/>
                <a:gd name="T5" fmla="*/ 13 h 63"/>
                <a:gd name="T6" fmla="*/ 0 w 12"/>
                <a:gd name="T7" fmla="*/ 7 h 63"/>
                <a:gd name="T8" fmla="*/ 6 w 12"/>
                <a:gd name="T9" fmla="*/ 0 h 63"/>
                <a:gd name="T10" fmla="*/ 1 w 12"/>
                <a:gd name="T11" fmla="*/ 20 h 63"/>
                <a:gd name="T12" fmla="*/ 11 w 12"/>
                <a:gd name="T13" fmla="*/ 20 h 63"/>
                <a:gd name="T14" fmla="*/ 11 w 12"/>
                <a:gd name="T15" fmla="*/ 63 h 63"/>
                <a:gd name="T16" fmla="*/ 1 w 12"/>
                <a:gd name="T17" fmla="*/ 63 h 63"/>
                <a:gd name="T18" fmla="*/ 1 w 12"/>
                <a:gd name="T19" fmla="*/ 2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63">
                  <a:moveTo>
                    <a:pt x="6" y="0"/>
                  </a:moveTo>
                  <a:cubicBezTo>
                    <a:pt x="9" y="0"/>
                    <a:pt x="12" y="3"/>
                    <a:pt x="12" y="7"/>
                  </a:cubicBezTo>
                  <a:cubicBezTo>
                    <a:pt x="12" y="10"/>
                    <a:pt x="9" y="13"/>
                    <a:pt x="6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lose/>
                  <a:moveTo>
                    <a:pt x="1" y="20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" y="63"/>
                    <a:pt x="1" y="63"/>
                    <a:pt x="1" y="63"/>
                  </a:cubicBezTo>
                  <a:lnTo>
                    <a:pt x="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auto">
            <a:xfrm>
              <a:off x="1165" y="256"/>
              <a:ext cx="73" cy="73"/>
            </a:xfrm>
            <a:custGeom>
              <a:avLst/>
              <a:gdLst>
                <a:gd name="T0" fmla="*/ 0 w 45"/>
                <a:gd name="T1" fmla="*/ 22 h 45"/>
                <a:gd name="T2" fmla="*/ 22 w 45"/>
                <a:gd name="T3" fmla="*/ 0 h 45"/>
                <a:gd name="T4" fmla="*/ 45 w 45"/>
                <a:gd name="T5" fmla="*/ 22 h 45"/>
                <a:gd name="T6" fmla="*/ 22 w 45"/>
                <a:gd name="T7" fmla="*/ 45 h 45"/>
                <a:gd name="T8" fmla="*/ 0 w 45"/>
                <a:gd name="T9" fmla="*/ 22 h 45"/>
                <a:gd name="T10" fmla="*/ 36 w 45"/>
                <a:gd name="T11" fmla="*/ 22 h 45"/>
                <a:gd name="T12" fmla="*/ 22 w 45"/>
                <a:gd name="T13" fmla="*/ 8 h 45"/>
                <a:gd name="T14" fmla="*/ 9 w 45"/>
                <a:gd name="T15" fmla="*/ 22 h 45"/>
                <a:gd name="T16" fmla="*/ 22 w 45"/>
                <a:gd name="T17" fmla="*/ 36 h 45"/>
                <a:gd name="T18" fmla="*/ 36 w 45"/>
                <a:gd name="T19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0" y="22"/>
                  </a:move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35"/>
                    <a:pt x="35" y="45"/>
                    <a:pt x="22" y="45"/>
                  </a:cubicBezTo>
                  <a:cubicBezTo>
                    <a:pt x="10" y="45"/>
                    <a:pt x="0" y="35"/>
                    <a:pt x="0" y="22"/>
                  </a:cubicBezTo>
                  <a:close/>
                  <a:moveTo>
                    <a:pt x="36" y="22"/>
                  </a:moveTo>
                  <a:cubicBezTo>
                    <a:pt x="36" y="15"/>
                    <a:pt x="30" y="8"/>
                    <a:pt x="22" y="8"/>
                  </a:cubicBezTo>
                  <a:cubicBezTo>
                    <a:pt x="15" y="8"/>
                    <a:pt x="9" y="15"/>
                    <a:pt x="9" y="22"/>
                  </a:cubicBezTo>
                  <a:cubicBezTo>
                    <a:pt x="9" y="30"/>
                    <a:pt x="15" y="36"/>
                    <a:pt x="22" y="36"/>
                  </a:cubicBezTo>
                  <a:cubicBezTo>
                    <a:pt x="30" y="36"/>
                    <a:pt x="36" y="30"/>
                    <a:pt x="3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2" name="Freeform 21"/>
            <p:cNvSpPr>
              <a:spLocks/>
            </p:cNvSpPr>
            <p:nvPr userDrawn="1"/>
          </p:nvSpPr>
          <p:spPr bwMode="auto">
            <a:xfrm>
              <a:off x="1246" y="256"/>
              <a:ext cx="67" cy="71"/>
            </a:xfrm>
            <a:custGeom>
              <a:avLst/>
              <a:gdLst>
                <a:gd name="T0" fmla="*/ 0 w 41"/>
                <a:gd name="T1" fmla="*/ 1 h 44"/>
                <a:gd name="T2" fmla="*/ 9 w 41"/>
                <a:gd name="T3" fmla="*/ 1 h 44"/>
                <a:gd name="T4" fmla="*/ 9 w 41"/>
                <a:gd name="T5" fmla="*/ 6 h 44"/>
                <a:gd name="T6" fmla="*/ 23 w 41"/>
                <a:gd name="T7" fmla="*/ 0 h 44"/>
                <a:gd name="T8" fmla="*/ 41 w 41"/>
                <a:gd name="T9" fmla="*/ 19 h 44"/>
                <a:gd name="T10" fmla="*/ 41 w 41"/>
                <a:gd name="T11" fmla="*/ 44 h 44"/>
                <a:gd name="T12" fmla="*/ 31 w 41"/>
                <a:gd name="T13" fmla="*/ 44 h 44"/>
                <a:gd name="T14" fmla="*/ 31 w 41"/>
                <a:gd name="T15" fmla="*/ 20 h 44"/>
                <a:gd name="T16" fmla="*/ 21 w 41"/>
                <a:gd name="T17" fmla="*/ 8 h 44"/>
                <a:gd name="T18" fmla="*/ 10 w 41"/>
                <a:gd name="T19" fmla="*/ 20 h 44"/>
                <a:gd name="T20" fmla="*/ 10 w 41"/>
                <a:gd name="T21" fmla="*/ 44 h 44"/>
                <a:gd name="T22" fmla="*/ 0 w 41"/>
                <a:gd name="T23" fmla="*/ 44 h 44"/>
                <a:gd name="T24" fmla="*/ 0 w 41"/>
                <a:gd name="T25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4">
                  <a:moveTo>
                    <a:pt x="0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34" y="0"/>
                    <a:pt x="41" y="7"/>
                    <a:pt x="41" y="19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12"/>
                    <a:pt x="28" y="8"/>
                    <a:pt x="21" y="8"/>
                  </a:cubicBezTo>
                  <a:cubicBezTo>
                    <a:pt x="14" y="8"/>
                    <a:pt x="10" y="13"/>
                    <a:pt x="10" y="2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33" name="Text Box 9"/>
          <p:cNvSpPr txBox="1">
            <a:spLocks noChangeArrowheads="1"/>
          </p:cNvSpPr>
          <p:nvPr userDrawn="1"/>
        </p:nvSpPr>
        <p:spPr bwMode="auto">
          <a:xfrm>
            <a:off x="6696430" y="6551183"/>
            <a:ext cx="2111155" cy="8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eaLnBrk="0" hangingPunct="0"/>
            <a:r>
              <a:rPr lang="en-US" altLang="ko-KR" sz="554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 </a:t>
            </a:r>
            <a:r>
              <a:rPr lang="en-US" altLang="ko-KR" sz="554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</a:t>
            </a:r>
            <a:r>
              <a:rPr lang="en-US" altLang="ko-KR" sz="554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2020 </a:t>
            </a:r>
            <a:r>
              <a:rPr lang="en-US" altLang="ko-KR" sz="554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Samsung </a:t>
            </a:r>
            <a:r>
              <a:rPr lang="en-US" altLang="ko-KR" sz="554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SDS </a:t>
            </a:r>
            <a:r>
              <a:rPr lang="en-US" altLang="ko-KR" sz="554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 rights reserved   |  Confidential </a:t>
            </a:r>
          </a:p>
        </p:txBody>
      </p:sp>
      <p:sp>
        <p:nvSpPr>
          <p:cNvPr id="34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830769" y="4941169"/>
            <a:ext cx="3437448" cy="3469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77" b="0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일자</a:t>
            </a:r>
            <a:endParaRPr lang="en-US" altLang="ko-KR" dirty="0" smtClean="0"/>
          </a:p>
        </p:txBody>
      </p:sp>
      <p:sp>
        <p:nvSpPr>
          <p:cNvPr id="35" name="내용 개체 틀 27"/>
          <p:cNvSpPr>
            <a:spLocks noGrp="1"/>
          </p:cNvSpPr>
          <p:nvPr>
            <p:ph sz="quarter" idx="14" hasCustomPrompt="1"/>
          </p:nvPr>
        </p:nvSpPr>
        <p:spPr>
          <a:xfrm>
            <a:off x="1001904" y="1959994"/>
            <a:ext cx="2924633" cy="146880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954" b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ko-KR" dirty="0" smtClean="0"/>
              <a:t>SDS </a:t>
            </a:r>
            <a:r>
              <a:rPr lang="ko-KR" altLang="en-US" dirty="0" smtClean="0"/>
              <a:t>브랜드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표준문서</a:t>
            </a:r>
          </a:p>
        </p:txBody>
      </p:sp>
      <p:sp>
        <p:nvSpPr>
          <p:cNvPr id="36" name="내용 개체 틀 29"/>
          <p:cNvSpPr>
            <a:spLocks noGrp="1"/>
          </p:cNvSpPr>
          <p:nvPr>
            <p:ph sz="quarter" idx="15" hasCustomPrompt="1"/>
          </p:nvPr>
        </p:nvSpPr>
        <p:spPr>
          <a:xfrm>
            <a:off x="1001904" y="3572818"/>
            <a:ext cx="2924633" cy="660437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1846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>
              <a:defRPr sz="2585">
                <a:solidFill>
                  <a:srgbClr val="7F7F7F"/>
                </a:solidFill>
              </a:defRPr>
            </a:lvl2pPr>
            <a:lvl3pPr>
              <a:defRPr sz="2585">
                <a:solidFill>
                  <a:srgbClr val="7F7F7F"/>
                </a:solidFill>
              </a:defRPr>
            </a:lvl3pPr>
            <a:lvl4pPr>
              <a:defRPr sz="2585">
                <a:solidFill>
                  <a:srgbClr val="7F7F7F"/>
                </a:solidFill>
              </a:defRPr>
            </a:lvl4pPr>
            <a:lvl5pPr>
              <a:defRPr sz="2585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 입력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최대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줄</a:t>
            </a:r>
          </a:p>
        </p:txBody>
      </p:sp>
      <p:sp>
        <p:nvSpPr>
          <p:cNvPr id="37" name="내용 개체 틀 25"/>
          <p:cNvSpPr>
            <a:spLocks noGrp="1"/>
          </p:cNvSpPr>
          <p:nvPr>
            <p:ph sz="quarter" idx="16" hasCustomPrompt="1"/>
          </p:nvPr>
        </p:nvSpPr>
        <p:spPr>
          <a:xfrm>
            <a:off x="830769" y="5301208"/>
            <a:ext cx="3437448" cy="88949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85" b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부서명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209452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표지 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89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 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 userDrawn="1"/>
        </p:nvSpPr>
        <p:spPr bwMode="auto">
          <a:xfrm>
            <a:off x="2876693" y="3717032"/>
            <a:ext cx="3389915" cy="205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algn="ctr" eaLnBrk="0" hangingPunct="0"/>
            <a:r>
              <a:rPr lang="en-US" altLang="ko-KR" sz="738" dirty="0">
                <a:solidFill>
                  <a:prstClr val="white">
                    <a:lumMod val="50000"/>
                  </a:prstClr>
                </a:solidFill>
                <a:cs typeface="Verdana" pitchFamily="34" charset="0"/>
              </a:rPr>
              <a:t>Copyright © </a:t>
            </a:r>
            <a:r>
              <a:rPr lang="en-US" altLang="ko-KR" sz="738" dirty="0" smtClean="0">
                <a:solidFill>
                  <a:prstClr val="white">
                    <a:lumMod val="50000"/>
                  </a:prstClr>
                </a:solidFill>
                <a:cs typeface="Verdana" pitchFamily="34" charset="0"/>
              </a:rPr>
              <a:t>2020  </a:t>
            </a:r>
            <a:r>
              <a:rPr lang="en-US" altLang="ko-KR" sz="738" dirty="0">
                <a:solidFill>
                  <a:prstClr val="white">
                    <a:lumMod val="50000"/>
                  </a:prstClr>
                </a:solidFill>
                <a:cs typeface="Verdana" pitchFamily="34" charset="0"/>
              </a:rPr>
              <a:t>Samsung SDS Co., Ltd. All rights reserved</a:t>
            </a:r>
          </a:p>
        </p:txBody>
      </p:sp>
      <p:pic>
        <p:nvPicPr>
          <p:cNvPr id="6" name="Picture 2" descr="C:\Users\ywpaul.shin\Desktop\CI png New\CI-Eng-Sig-Blue.png"/>
          <p:cNvPicPr>
            <a:picLocks noChangeAspect="1" noChangeArrowheads="1"/>
          </p:cNvPicPr>
          <p:nvPr userDrawn="1"/>
        </p:nvPicPr>
        <p:blipFill>
          <a:blip r:embed="rId2" cstate="print"/>
          <a:srcRect l="34204" r="510" b="46756"/>
          <a:stretch>
            <a:fillRect/>
          </a:stretch>
        </p:blipFill>
        <p:spPr bwMode="auto">
          <a:xfrm>
            <a:off x="4569645" y="3085738"/>
            <a:ext cx="2192368" cy="451428"/>
          </a:xfrm>
          <a:prstGeom prst="rect">
            <a:avLst/>
          </a:prstGeom>
          <a:noFill/>
        </p:spPr>
      </p:pic>
      <p:pic>
        <p:nvPicPr>
          <p:cNvPr id="8" name="Picture 2" descr="R:\2.부서함\舊 마케팅커뮤니케이션파트(사업기획_전략) 부서함\Brand 관리_1. Brand 표현체계\★전사 브랜드 표현 체계\15년 전사 브랜드 표현 체계\新비전슬로건\SDS Slogan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990" y="3220489"/>
            <a:ext cx="1959078" cy="2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662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표지 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1477" kern="0" dirty="0">
              <a:solidFill>
                <a:srgbClr val="000000"/>
              </a:solidFill>
            </a:endParaRPr>
          </a:p>
        </p:txBody>
      </p:sp>
      <p:sp>
        <p:nvSpPr>
          <p:cNvPr id="7" name="Text Box 9"/>
          <p:cNvSpPr txBox="1">
            <a:spLocks noChangeArrowheads="1"/>
          </p:cNvSpPr>
          <p:nvPr userDrawn="1"/>
        </p:nvSpPr>
        <p:spPr bwMode="auto">
          <a:xfrm>
            <a:off x="2876693" y="3717032"/>
            <a:ext cx="3389915" cy="205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algn="ctr" eaLnBrk="0" hangingPunct="0"/>
            <a:r>
              <a:rPr lang="en-US" altLang="ko-KR" sz="738" dirty="0">
                <a:solidFill>
                  <a:prstClr val="white">
                    <a:lumMod val="85000"/>
                  </a:prst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Copyright </a:t>
            </a:r>
            <a:r>
              <a:rPr lang="en-US" altLang="ko-KR" sz="738">
                <a:solidFill>
                  <a:prstClr val="white">
                    <a:lumMod val="85000"/>
                  </a:prst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© </a:t>
            </a:r>
            <a:r>
              <a:rPr lang="en-US" altLang="ko-KR" sz="738" smtClean="0">
                <a:solidFill>
                  <a:prstClr val="white">
                    <a:lumMod val="85000"/>
                  </a:prst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2018  </a:t>
            </a:r>
            <a:r>
              <a:rPr lang="en-US" altLang="ko-KR" sz="738" dirty="0">
                <a:solidFill>
                  <a:prstClr val="white">
                    <a:lumMod val="85000"/>
                  </a:prst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Samsung SDS Co., Ltd. All rights reserved</a:t>
            </a:r>
          </a:p>
        </p:txBody>
      </p:sp>
      <p:pic>
        <p:nvPicPr>
          <p:cNvPr id="8" name="Picture 3" descr="R:\2.부서함\舊 마케팅커뮤니케이션파트(사업기획_전략) 부서함\Brand 관리_1. Brand 표현체계\★전사 브랜드 표현 체계\15년 전사 브랜드 표현 체계\新비전슬로건\SDS Slogan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69" y="3222000"/>
            <a:ext cx="1959081" cy="2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ywpaul.shin\Desktop\CI png New\CI-Eng-Sig-Blue.png"/>
          <p:cNvPicPr>
            <a:picLocks noChangeAspect="1" noChangeArrowheads="1"/>
          </p:cNvPicPr>
          <p:nvPr userDrawn="1"/>
        </p:nvPicPr>
        <p:blipFill>
          <a:blip r:embed="rId3" cstate="print"/>
          <a:srcRect l="34204" r="510" b="46756"/>
          <a:stretch>
            <a:fillRect/>
          </a:stretch>
        </p:blipFill>
        <p:spPr bwMode="auto">
          <a:xfrm>
            <a:off x="4569645" y="3085738"/>
            <a:ext cx="2192368" cy="451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1913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6518570" y="908721"/>
            <a:ext cx="1794662" cy="1944216"/>
            <a:chOff x="7061784" y="908721"/>
            <a:chExt cx="1944217" cy="1944216"/>
          </a:xfrm>
        </p:grpSpPr>
        <p:grpSp>
          <p:nvGrpSpPr>
            <p:cNvPr id="5" name="그룹 4"/>
            <p:cNvGrpSpPr/>
            <p:nvPr/>
          </p:nvGrpSpPr>
          <p:grpSpPr>
            <a:xfrm>
              <a:off x="7061784" y="908721"/>
              <a:ext cx="1944217" cy="216024"/>
              <a:chOff x="900000" y="998739"/>
              <a:chExt cx="3240000" cy="360000"/>
            </a:xfrm>
          </p:grpSpPr>
          <p:sp>
            <p:nvSpPr>
              <p:cNvPr id="11" name="직사각형 10"/>
              <p:cNvSpPr/>
              <p:nvPr/>
            </p:nvSpPr>
            <p:spPr>
              <a:xfrm rot="16200000">
                <a:off x="2430000" y="-531260"/>
                <a:ext cx="180000" cy="3240000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3960000" y="998739"/>
                <a:ext cx="180000" cy="360000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900000" y="998739"/>
                <a:ext cx="180000" cy="360000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 dirty="0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 rot="10800000">
              <a:off x="7061784" y="2636913"/>
              <a:ext cx="1944217" cy="216024"/>
              <a:chOff x="900000" y="998739"/>
              <a:chExt cx="3240000" cy="360000"/>
            </a:xfrm>
          </p:grpSpPr>
          <p:sp>
            <p:nvSpPr>
              <p:cNvPr id="8" name="직사각형 7"/>
              <p:cNvSpPr/>
              <p:nvPr/>
            </p:nvSpPr>
            <p:spPr>
              <a:xfrm rot="16200000">
                <a:off x="2430000" y="-531260"/>
                <a:ext cx="180000" cy="3240000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 dirty="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960000" y="998739"/>
                <a:ext cx="180000" cy="360000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900000" y="998739"/>
                <a:ext cx="180000" cy="360000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7240620" y="1618816"/>
              <a:ext cx="1586545" cy="54117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>
                <a:lnSpc>
                  <a:spcPts val="3500"/>
                </a:lnSpc>
                <a:spcBef>
                  <a:spcPts val="0"/>
                </a:spcBef>
                <a:defRPr sz="3200" spc="-2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64194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algn="ctr"/>
              <a:r>
                <a:rPr lang="en-US" altLang="ko-KR" sz="2954" dirty="0"/>
                <a:t>Agenda</a:t>
              </a:r>
            </a:p>
          </p:txBody>
        </p:sp>
      </p:grp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816220" y="798613"/>
            <a:ext cx="5317514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414715" indent="-414715" algn="l" defTabSz="844083" rtl="0" eaLnBrk="1" latinLnBrk="1" hangingPunct="1">
              <a:lnSpc>
                <a:spcPct val="120000"/>
              </a:lnSpc>
              <a:spcBef>
                <a:spcPts val="0"/>
              </a:spcBef>
              <a:spcAft>
                <a:spcPts val="738"/>
              </a:spcAft>
              <a:buFont typeface="+mj-lt"/>
              <a:buAutoNum type="romanUcPeriod"/>
              <a:defRPr lang="ko-KR" altLang="en-US" sz="1846" b="0" kern="1200" spc="-18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583238" indent="-252052">
              <a:buFont typeface="+mj-lt"/>
              <a:buAutoNum type="arabicPeriod"/>
              <a:defRPr sz="1477" b="0">
                <a:solidFill>
                  <a:srgbClr val="7F7F7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62" b="1">
                <a:solidFill>
                  <a:srgbClr val="00B0F0"/>
                </a:solidFill>
              </a:defRPr>
            </a:lvl3pPr>
            <a:lvl4pPr>
              <a:defRPr sz="1662" b="1">
                <a:solidFill>
                  <a:srgbClr val="00B0F0"/>
                </a:solidFill>
              </a:defRPr>
            </a:lvl4pPr>
            <a:lvl5pPr>
              <a:defRPr sz="1662" b="1">
                <a:solidFill>
                  <a:srgbClr val="00B0F0"/>
                </a:solidFill>
              </a:defRPr>
            </a:lvl5pPr>
          </a:lstStyle>
          <a:p>
            <a:pPr lvl="0"/>
            <a:r>
              <a:rPr lang="ko-KR" altLang="en-US" dirty="0" smtClean="0"/>
              <a:t>본문의 대 제목 </a:t>
            </a:r>
            <a:r>
              <a:rPr lang="en-US" altLang="ko-KR" dirty="0" smtClean="0"/>
              <a:t>01</a:t>
            </a:r>
          </a:p>
          <a:p>
            <a:pPr lvl="0"/>
            <a:r>
              <a:rPr lang="ko-KR" altLang="en-US" dirty="0" smtClean="0"/>
              <a:t>본문의 대 제목 </a:t>
            </a:r>
            <a:r>
              <a:rPr lang="en-US" altLang="ko-KR" dirty="0" smtClean="0"/>
              <a:t>02</a:t>
            </a:r>
          </a:p>
          <a:p>
            <a:pPr lvl="0"/>
            <a:r>
              <a:rPr lang="ko-KR" altLang="en-US" dirty="0" smtClean="0"/>
              <a:t>본문의 대 제목 </a:t>
            </a:r>
            <a:r>
              <a:rPr lang="en-US" altLang="ko-KR" dirty="0" smtClean="0"/>
              <a:t>03</a:t>
            </a:r>
          </a:p>
          <a:p>
            <a:pPr lvl="0"/>
            <a:r>
              <a:rPr lang="ko-KR" altLang="en-US" dirty="0" smtClean="0"/>
              <a:t>본문의 대 제목 </a:t>
            </a:r>
            <a:r>
              <a:rPr lang="en-US" altLang="ko-KR" dirty="0" smtClean="0"/>
              <a:t>04</a:t>
            </a:r>
          </a:p>
          <a:p>
            <a:pPr lvl="0"/>
            <a:r>
              <a:rPr lang="ko-KR" altLang="en-US" dirty="0" smtClean="0"/>
              <a:t>본문의 대 제목 </a:t>
            </a:r>
            <a:r>
              <a:rPr lang="en-US" altLang="ko-KR" dirty="0" smtClean="0"/>
              <a:t>05</a:t>
            </a:r>
          </a:p>
          <a:p>
            <a:pPr lvl="0"/>
            <a:r>
              <a:rPr lang="ko-KR" altLang="en-US" dirty="0" smtClean="0"/>
              <a:t>별첨자료</a:t>
            </a:r>
          </a:p>
        </p:txBody>
      </p:sp>
    </p:spTree>
    <p:extLst>
      <p:ext uri="{BB962C8B-B14F-4D97-AF65-F5344CB8AC3E}">
        <p14:creationId xmlns:p14="http://schemas.microsoft.com/office/powerpoint/2010/main" val="3509439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스타일(국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85477" y="327600"/>
            <a:ext cx="8229600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>
              <a:def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6419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</a:lstStyle>
          <a:p>
            <a:pPr marL="0" lvl="0" algn="l"/>
            <a:r>
              <a:rPr lang="ko-KR" altLang="en-US" dirty="0" smtClean="0"/>
              <a:t>페이지 제목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맑은고딕</a:t>
            </a:r>
            <a:r>
              <a:rPr lang="en-US" altLang="ko-KR" dirty="0" smtClean="0"/>
              <a:t>B</a:t>
            </a:r>
            <a:r>
              <a:rPr lang="ko-KR" altLang="en-US" dirty="0" smtClean="0"/>
              <a:t> </a:t>
            </a:r>
            <a:r>
              <a:rPr lang="en-US" altLang="ko-KR" dirty="0" smtClean="0"/>
              <a:t>26pt)</a:t>
            </a:r>
          </a:p>
        </p:txBody>
      </p:sp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4137411" y="6551486"/>
            <a:ext cx="854721" cy="234360"/>
          </a:xfrm>
          <a:prstGeom prst="rect">
            <a:avLst/>
          </a:prstGeom>
          <a:extLst/>
        </p:spPr>
        <p:txBody>
          <a:bodyPr wrap="none" anchor="ctr">
            <a:spAutoFit/>
          </a:bodyPr>
          <a:lstStyle/>
          <a:p>
            <a:pPr algn="ctr" defTabSz="842618"/>
            <a:fld id="{D937E0E5-A56D-4372-A39D-FA63A08071CF}" type="slidenum">
              <a:rPr lang="en-US" altLang="ko-KR" sz="923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ctr" defTabSz="842618"/>
              <a:t>‹#›</a:t>
            </a:fld>
            <a:r>
              <a:rPr lang="en-US" altLang="ko-KR" sz="923" b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738" b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전체페이지</a:t>
            </a:r>
            <a:endParaRPr lang="en-US" altLang="ko-KR" sz="738" b="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5967847" y="6607886"/>
            <a:ext cx="2784857" cy="99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/>
          <a:p>
            <a:pPr algn="r" eaLnBrk="0" hangingPunct="0"/>
            <a:r>
              <a:rPr lang="en-US" altLang="ko-KR" sz="646" b="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 </a:t>
            </a:r>
            <a:r>
              <a:rPr lang="en-US" altLang="ko-KR" sz="646" b="0" spc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2020 </a:t>
            </a:r>
            <a:r>
              <a:rPr lang="en-US" altLang="ko-KR" sz="646" b="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Samsung SDS All rights reserved   |  Confidential 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 hasCustomPrompt="1"/>
          </p:nvPr>
        </p:nvSpPr>
        <p:spPr>
          <a:xfrm>
            <a:off x="385477" y="890250"/>
            <a:ext cx="8229600" cy="56271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843987" rtl="0" eaLnBrk="1" latinLnBrk="0" hangingPunct="1">
              <a:lnSpc>
                <a:spcPct val="110000"/>
              </a:lnSpc>
              <a:spcBef>
                <a:spcPts val="0"/>
              </a:spcBef>
              <a:buFontTx/>
              <a:buNone/>
              <a:defRPr lang="en-US" altLang="ko-KR" sz="1662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0" algn="l" defTabSz="843987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662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843987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662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843987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662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843987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1662" kern="1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ko-KR" altLang="en-US" dirty="0" smtClean="0"/>
              <a:t>해당 페이지의 핵심적으로 전달하고자 하는 메시지로 구성하며 최대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줄 내 요약정리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폰트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국문 맑은 고딕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색상 블랙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 </a:t>
            </a:r>
            <a:r>
              <a:rPr lang="en-US" altLang="ko-KR" dirty="0" smtClean="0"/>
              <a:t>18pt)</a:t>
            </a:r>
          </a:p>
        </p:txBody>
      </p:sp>
    </p:spTree>
    <p:extLst>
      <p:ext uri="{BB962C8B-B14F-4D97-AF65-F5344CB8AC3E}">
        <p14:creationId xmlns:p14="http://schemas.microsoft.com/office/powerpoint/2010/main" val="2312727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전슬로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3575077" y="3154872"/>
            <a:ext cx="1993846" cy="3344004"/>
            <a:chOff x="3873000" y="3154872"/>
            <a:chExt cx="2160000" cy="3344004"/>
          </a:xfrm>
        </p:grpSpPr>
        <p:sp>
          <p:nvSpPr>
            <p:cNvPr id="5" name="내용 개체 틀 27"/>
            <p:cNvSpPr txBox="1">
              <a:spLocks/>
            </p:cNvSpPr>
            <p:nvPr/>
          </p:nvSpPr>
          <p:spPr>
            <a:xfrm>
              <a:off x="4192375" y="6328380"/>
              <a:ext cx="1521250" cy="170496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7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defRPr/>
              </a:pPr>
              <a:r>
                <a:rPr lang="en-US" altLang="ko-KR" sz="1108" b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www.samsungsds.com</a:t>
              </a:r>
              <a:endParaRPr lang="en-US" altLang="ko-KR" sz="1108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3000" y="3154872"/>
              <a:ext cx="2160000" cy="548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84704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Cover-Empty BG-Mf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49741" y="4941169"/>
            <a:ext cx="3437448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77" b="1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26" name="내용 개체 틀 25"/>
          <p:cNvSpPr>
            <a:spLocks noGrp="1"/>
          </p:cNvSpPr>
          <p:nvPr>
            <p:ph sz="quarter" idx="13"/>
          </p:nvPr>
        </p:nvSpPr>
        <p:spPr>
          <a:xfrm>
            <a:off x="849741" y="5262727"/>
            <a:ext cx="3437448" cy="889496"/>
          </a:xfrm>
        </p:spPr>
        <p:txBody>
          <a:bodyPr lIns="0"/>
          <a:lstStyle>
            <a:lvl1pPr marL="0" indent="0">
              <a:buNone/>
              <a:defRPr sz="1385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849741" y="1744168"/>
            <a:ext cx="2924633" cy="1468809"/>
          </a:xfrm>
        </p:spPr>
        <p:txBody>
          <a:bodyPr lIns="0">
            <a:noAutofit/>
          </a:bodyPr>
          <a:lstStyle>
            <a:lvl1pPr marL="0" indent="0">
              <a:buNone/>
              <a:defRPr sz="2954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849741" y="3356992"/>
            <a:ext cx="2924633" cy="576262"/>
          </a:xfrm>
        </p:spPr>
        <p:txBody>
          <a:bodyPr lIns="0">
            <a:noAutofit/>
          </a:bodyPr>
          <a:lstStyle>
            <a:lvl1pPr marL="0" indent="0">
              <a:buNone/>
              <a:defRPr sz="1846">
                <a:solidFill>
                  <a:srgbClr val="7F7F7F"/>
                </a:solidFill>
              </a:defRPr>
            </a:lvl1pPr>
            <a:lvl2pPr>
              <a:defRPr sz="2585">
                <a:solidFill>
                  <a:srgbClr val="7F7F7F"/>
                </a:solidFill>
              </a:defRPr>
            </a:lvl2pPr>
            <a:lvl3pPr>
              <a:defRPr sz="2585">
                <a:solidFill>
                  <a:srgbClr val="7F7F7F"/>
                </a:solidFill>
              </a:defRPr>
            </a:lvl3pPr>
            <a:lvl4pPr>
              <a:defRPr sz="2585">
                <a:solidFill>
                  <a:srgbClr val="7F7F7F"/>
                </a:solidFill>
              </a:defRPr>
            </a:lvl4pPr>
            <a:lvl5pPr>
              <a:defRPr sz="2585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  <p:sp>
        <p:nvSpPr>
          <p:cNvPr id="20" name="Freeform 17"/>
          <p:cNvSpPr/>
          <p:nvPr userDrawn="1"/>
        </p:nvSpPr>
        <p:spPr>
          <a:xfrm rot="10800000">
            <a:off x="716803" y="4301722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782A9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21" name="Freeform 17"/>
          <p:cNvSpPr/>
          <p:nvPr userDrawn="1"/>
        </p:nvSpPr>
        <p:spPr>
          <a:xfrm>
            <a:off x="716803" y="1219200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782A9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18" name="Text Box 9"/>
          <p:cNvSpPr txBox="1">
            <a:spLocks noChangeArrowheads="1"/>
          </p:cNvSpPr>
          <p:nvPr userDrawn="1"/>
        </p:nvSpPr>
        <p:spPr bwMode="auto">
          <a:xfrm>
            <a:off x="6358698" y="5940654"/>
            <a:ext cx="278530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eaLnBrk="0" hangingPunct="0"/>
            <a:r>
              <a:rPr lang="en-US" altLang="ko-KR" sz="554" dirty="0">
                <a:solidFill>
                  <a:prstClr val="black"/>
                </a:solidFill>
              </a:rPr>
              <a:t>Copyright </a:t>
            </a:r>
            <a:r>
              <a:rPr lang="en-US" altLang="ko-KR" sz="554">
                <a:solidFill>
                  <a:prstClr val="black"/>
                </a:solidFill>
              </a:rPr>
              <a:t>© </a:t>
            </a:r>
            <a:r>
              <a:rPr lang="en-US" altLang="ko-KR" sz="554" smtClean="0">
                <a:solidFill>
                  <a:prstClr val="black"/>
                </a:solidFill>
              </a:rPr>
              <a:t>2018 </a:t>
            </a:r>
            <a:r>
              <a:rPr lang="en-US" altLang="ko-KR" sz="554" dirty="0">
                <a:solidFill>
                  <a:prstClr val="black"/>
                </a:solidFill>
              </a:rPr>
              <a:t>Samsung SDS Co., Ltd. All rights reserved   |  Confidential </a:t>
            </a:r>
          </a:p>
        </p:txBody>
      </p:sp>
      <p:pic>
        <p:nvPicPr>
          <p:cNvPr id="14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" y="6211846"/>
            <a:ext cx="9138138" cy="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내용 개체 틀 3"/>
          <p:cNvSpPr>
            <a:spLocks noGrp="1"/>
          </p:cNvSpPr>
          <p:nvPr>
            <p:ph sz="quarter" idx="16" hasCustomPrompt="1"/>
          </p:nvPr>
        </p:nvSpPr>
        <p:spPr>
          <a:xfrm>
            <a:off x="284754" y="6429140"/>
            <a:ext cx="1474429" cy="276225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1108"/>
            </a:lvl3pPr>
            <a:lvl4pPr marL="1266124" indent="0">
              <a:buNone/>
              <a:defRPr sz="1108"/>
            </a:lvl4pPr>
            <a:lvl5pPr marL="1688165" indent="0">
              <a:buNone/>
              <a:defRPr sz="1108"/>
            </a:lvl5pPr>
          </a:lstStyle>
          <a:p>
            <a:pPr lvl="0"/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CI (optional)</a:t>
            </a:r>
            <a:endParaRPr lang="ko-KR" altLang="en-US" dirty="0"/>
          </a:p>
        </p:txBody>
      </p:sp>
      <p:pic>
        <p:nvPicPr>
          <p:cNvPr id="22" name="Picture 2" descr="R:\2.부서함\舊 마케팅커뮤니케이션파트(사업기획_전략) 부서함\Brand 관리_1. Brand 표현체계\★전사 브랜드 표현 체계\15년 전사 브랜드 표현 체계\新비전슬로건\SDS Slogan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00" y="325484"/>
            <a:ext cx="1959078" cy="2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305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Cover-Empty BG-Mf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49741" y="4941169"/>
            <a:ext cx="3437448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77" b="1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26" name="내용 개체 틀 25"/>
          <p:cNvSpPr>
            <a:spLocks noGrp="1"/>
          </p:cNvSpPr>
          <p:nvPr>
            <p:ph sz="quarter" idx="13"/>
          </p:nvPr>
        </p:nvSpPr>
        <p:spPr>
          <a:xfrm>
            <a:off x="849741" y="5262727"/>
            <a:ext cx="3437448" cy="889496"/>
          </a:xfrm>
        </p:spPr>
        <p:txBody>
          <a:bodyPr lIns="0"/>
          <a:lstStyle>
            <a:lvl1pPr marL="0" indent="0">
              <a:buNone/>
              <a:defRPr sz="1385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849741" y="1744168"/>
            <a:ext cx="2924633" cy="1468809"/>
          </a:xfrm>
        </p:spPr>
        <p:txBody>
          <a:bodyPr lIns="0">
            <a:noAutofit/>
          </a:bodyPr>
          <a:lstStyle>
            <a:lvl1pPr marL="0" indent="0">
              <a:buNone/>
              <a:defRPr sz="2954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849741" y="3356992"/>
            <a:ext cx="2924633" cy="576262"/>
          </a:xfrm>
        </p:spPr>
        <p:txBody>
          <a:bodyPr lIns="0">
            <a:noAutofit/>
          </a:bodyPr>
          <a:lstStyle>
            <a:lvl1pPr marL="0" indent="0">
              <a:buNone/>
              <a:defRPr sz="1846">
                <a:solidFill>
                  <a:srgbClr val="7F7F7F"/>
                </a:solidFill>
              </a:defRPr>
            </a:lvl1pPr>
            <a:lvl2pPr>
              <a:defRPr sz="2585">
                <a:solidFill>
                  <a:srgbClr val="7F7F7F"/>
                </a:solidFill>
              </a:defRPr>
            </a:lvl2pPr>
            <a:lvl3pPr>
              <a:defRPr sz="2585">
                <a:solidFill>
                  <a:srgbClr val="7F7F7F"/>
                </a:solidFill>
              </a:defRPr>
            </a:lvl3pPr>
            <a:lvl4pPr>
              <a:defRPr sz="2585">
                <a:solidFill>
                  <a:srgbClr val="7F7F7F"/>
                </a:solidFill>
              </a:defRPr>
            </a:lvl4pPr>
            <a:lvl5pPr>
              <a:defRPr sz="2585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  <p:sp>
        <p:nvSpPr>
          <p:cNvPr id="20" name="Freeform 17"/>
          <p:cNvSpPr/>
          <p:nvPr userDrawn="1"/>
        </p:nvSpPr>
        <p:spPr>
          <a:xfrm rot="10800000">
            <a:off x="716803" y="4301722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782A9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21" name="Freeform 17"/>
          <p:cNvSpPr/>
          <p:nvPr userDrawn="1"/>
        </p:nvSpPr>
        <p:spPr>
          <a:xfrm>
            <a:off x="716803" y="1219200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782A9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6358698" y="5940654"/>
            <a:ext cx="278530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eaLnBrk="0" hangingPunct="0"/>
            <a:r>
              <a:rPr lang="en-US" altLang="ko-KR" sz="554" dirty="0">
                <a:solidFill>
                  <a:prstClr val="black"/>
                </a:solidFill>
              </a:rPr>
              <a:t>Copyright </a:t>
            </a:r>
            <a:r>
              <a:rPr lang="en-US" altLang="ko-KR" sz="554">
                <a:solidFill>
                  <a:prstClr val="black"/>
                </a:solidFill>
              </a:rPr>
              <a:t>© </a:t>
            </a:r>
            <a:r>
              <a:rPr lang="en-US" altLang="ko-KR" sz="554" smtClean="0">
                <a:solidFill>
                  <a:prstClr val="black"/>
                </a:solidFill>
              </a:rPr>
              <a:t>2018 </a:t>
            </a:r>
            <a:r>
              <a:rPr lang="en-US" altLang="ko-KR" sz="554" dirty="0">
                <a:solidFill>
                  <a:prstClr val="black"/>
                </a:solidFill>
              </a:rPr>
              <a:t>Samsung SDS Co., Ltd. All rights reserved   |  Confidential </a:t>
            </a: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6376994" y="5906150"/>
            <a:ext cx="276700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6292230" y="5270131"/>
            <a:ext cx="1045207" cy="23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23" b="1" dirty="0">
                <a:solidFill>
                  <a:srgbClr val="7F7F7F"/>
                </a:solidFill>
              </a:rPr>
              <a:t>파트너</a:t>
            </a:r>
            <a:r>
              <a:rPr lang="en-US" altLang="ko-KR" sz="923" b="1" dirty="0">
                <a:solidFill>
                  <a:srgbClr val="7F7F7F"/>
                </a:solidFill>
              </a:rPr>
              <a:t>/ </a:t>
            </a:r>
            <a:r>
              <a:rPr lang="ko-KR" altLang="en-US" sz="923" b="1" dirty="0" err="1">
                <a:solidFill>
                  <a:srgbClr val="7F7F7F"/>
                </a:solidFill>
              </a:rPr>
              <a:t>제휴사</a:t>
            </a:r>
            <a:endParaRPr lang="ko-KR" altLang="en-US" sz="923" b="1" dirty="0">
              <a:solidFill>
                <a:srgbClr val="7F7F7F"/>
              </a:solidFill>
            </a:endParaRPr>
          </a:p>
        </p:txBody>
      </p:sp>
      <p:pic>
        <p:nvPicPr>
          <p:cNvPr id="17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" y="6211846"/>
            <a:ext cx="9138138" cy="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3"/>
          <p:cNvSpPr>
            <a:spLocks noGrp="1"/>
          </p:cNvSpPr>
          <p:nvPr>
            <p:ph sz="quarter" idx="16" hasCustomPrompt="1"/>
          </p:nvPr>
        </p:nvSpPr>
        <p:spPr>
          <a:xfrm>
            <a:off x="284754" y="6429140"/>
            <a:ext cx="1474429" cy="276225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1108"/>
            </a:lvl3pPr>
            <a:lvl4pPr marL="1266124" indent="0">
              <a:buNone/>
              <a:defRPr sz="1108"/>
            </a:lvl4pPr>
            <a:lvl5pPr marL="1688165" indent="0">
              <a:buNone/>
              <a:defRPr sz="1108"/>
            </a:lvl5pPr>
          </a:lstStyle>
          <a:p>
            <a:pPr lvl="0"/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CI (optional)</a:t>
            </a:r>
            <a:endParaRPr lang="ko-KR" altLang="en-US" dirty="0"/>
          </a:p>
        </p:txBody>
      </p:sp>
      <p:sp>
        <p:nvSpPr>
          <p:cNvPr id="19" name="내용 개체 틀 3"/>
          <p:cNvSpPr>
            <a:spLocks noGrp="1"/>
          </p:cNvSpPr>
          <p:nvPr>
            <p:ph sz="quarter" idx="17" hasCustomPrompt="1"/>
          </p:nvPr>
        </p:nvSpPr>
        <p:spPr>
          <a:xfrm>
            <a:off x="6399895" y="5555167"/>
            <a:ext cx="930565" cy="276225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1108"/>
            </a:lvl3pPr>
            <a:lvl4pPr marL="1266124" indent="0">
              <a:buNone/>
              <a:defRPr sz="1108"/>
            </a:lvl4pPr>
            <a:lvl5pPr marL="1688165" indent="0">
              <a:buNone/>
              <a:defRPr sz="1108"/>
            </a:lvl5pPr>
          </a:lstStyle>
          <a:p>
            <a:pPr lvl="0"/>
            <a:r>
              <a:rPr lang="ko-KR" altLang="en-US" dirty="0" smtClean="0"/>
              <a:t>파트너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r>
              <a:rPr lang="en-US" altLang="ko-KR" dirty="0" smtClean="0"/>
              <a:t>CI</a:t>
            </a:r>
            <a:endParaRPr lang="ko-KR" altLang="en-US" dirty="0"/>
          </a:p>
        </p:txBody>
      </p:sp>
      <p:sp>
        <p:nvSpPr>
          <p:cNvPr id="22" name="내용 개체 틀 3"/>
          <p:cNvSpPr>
            <a:spLocks noGrp="1"/>
          </p:cNvSpPr>
          <p:nvPr>
            <p:ph sz="quarter" idx="18" hasCustomPrompt="1"/>
          </p:nvPr>
        </p:nvSpPr>
        <p:spPr>
          <a:xfrm>
            <a:off x="7463398" y="5555167"/>
            <a:ext cx="930565" cy="276225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1108"/>
            </a:lvl3pPr>
            <a:lvl4pPr marL="1266124" indent="0">
              <a:buNone/>
              <a:defRPr sz="1108"/>
            </a:lvl4pPr>
            <a:lvl5pPr marL="1688165" indent="0">
              <a:buNone/>
              <a:defRPr sz="1108"/>
            </a:lvl5pPr>
          </a:lstStyle>
          <a:p>
            <a:pPr lvl="0"/>
            <a:r>
              <a:rPr lang="ko-KR" altLang="en-US" dirty="0" smtClean="0"/>
              <a:t>파트너</a:t>
            </a:r>
            <a:r>
              <a:rPr lang="en-US" altLang="ko-KR" dirty="0" smtClean="0"/>
              <a:t>2 CI</a:t>
            </a:r>
            <a:endParaRPr lang="ko-KR" altLang="en-US" dirty="0"/>
          </a:p>
        </p:txBody>
      </p:sp>
      <p:pic>
        <p:nvPicPr>
          <p:cNvPr id="16" name="Picture 2" descr="R:\2.부서함\舊 마케팅커뮤니케이션파트(사업기획_전략) 부서함\Brand 관리_1. Brand 표현체계\★전사 브랜드 표현 체계\15년 전사 브랜드 표현 체계\新비전슬로건\SDS Slogan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00" y="325484"/>
            <a:ext cx="1959078" cy="2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647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Cover-Empty BG-Mf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53"/>
            <a:ext cx="9144000" cy="6856092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49741" y="4941169"/>
            <a:ext cx="3437448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77" b="1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26" name="내용 개체 틀 25"/>
          <p:cNvSpPr>
            <a:spLocks noGrp="1"/>
          </p:cNvSpPr>
          <p:nvPr>
            <p:ph sz="quarter" idx="13"/>
          </p:nvPr>
        </p:nvSpPr>
        <p:spPr>
          <a:xfrm>
            <a:off x="849741" y="5262727"/>
            <a:ext cx="3437448" cy="889496"/>
          </a:xfrm>
        </p:spPr>
        <p:txBody>
          <a:bodyPr lIns="0"/>
          <a:lstStyle>
            <a:lvl1pPr marL="0" indent="0">
              <a:buNone/>
              <a:defRPr sz="1385" b="1">
                <a:solidFill>
                  <a:srgbClr val="7F7F7F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849741" y="1744168"/>
            <a:ext cx="2924633" cy="1468809"/>
          </a:xfrm>
        </p:spPr>
        <p:txBody>
          <a:bodyPr lIns="0">
            <a:noAutofit/>
          </a:bodyPr>
          <a:lstStyle>
            <a:lvl1pPr marL="0" indent="0">
              <a:buNone/>
              <a:defRPr sz="2954" b="1">
                <a:solidFill>
                  <a:srgbClr val="7F7F7F"/>
                </a:solidFill>
              </a:defRPr>
            </a:lvl1pPr>
          </a:lstStyle>
          <a:p>
            <a:pPr lvl="0"/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849741" y="3356992"/>
            <a:ext cx="2924633" cy="576262"/>
          </a:xfrm>
        </p:spPr>
        <p:txBody>
          <a:bodyPr lIns="0">
            <a:noAutofit/>
          </a:bodyPr>
          <a:lstStyle>
            <a:lvl1pPr marL="0" indent="0">
              <a:buNone/>
              <a:defRPr sz="1846">
                <a:solidFill>
                  <a:srgbClr val="7F7F7F"/>
                </a:solidFill>
              </a:defRPr>
            </a:lvl1pPr>
            <a:lvl2pPr>
              <a:defRPr sz="2585">
                <a:solidFill>
                  <a:srgbClr val="7F7F7F"/>
                </a:solidFill>
              </a:defRPr>
            </a:lvl2pPr>
            <a:lvl3pPr>
              <a:defRPr sz="2585">
                <a:solidFill>
                  <a:srgbClr val="7F7F7F"/>
                </a:solidFill>
              </a:defRPr>
            </a:lvl3pPr>
            <a:lvl4pPr>
              <a:defRPr sz="2585">
                <a:solidFill>
                  <a:srgbClr val="7F7F7F"/>
                </a:solidFill>
              </a:defRPr>
            </a:lvl4pPr>
            <a:lvl5pPr>
              <a:defRPr sz="2585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  <p:sp>
        <p:nvSpPr>
          <p:cNvPr id="20" name="Freeform 17"/>
          <p:cNvSpPr/>
          <p:nvPr userDrawn="1"/>
        </p:nvSpPr>
        <p:spPr>
          <a:xfrm rot="10800000">
            <a:off x="716803" y="4301722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782A9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21" name="Freeform 17"/>
          <p:cNvSpPr/>
          <p:nvPr userDrawn="1"/>
        </p:nvSpPr>
        <p:spPr>
          <a:xfrm>
            <a:off x="716803" y="1219200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rgbClr val="782A9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6358698" y="5940654"/>
            <a:ext cx="278530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eaLnBrk="0" hangingPunct="0"/>
            <a:r>
              <a:rPr lang="en-US" altLang="ko-KR" sz="554" dirty="0">
                <a:solidFill>
                  <a:prstClr val="black"/>
                </a:solidFill>
              </a:rPr>
              <a:t>Copyright </a:t>
            </a:r>
            <a:r>
              <a:rPr lang="en-US" altLang="ko-KR" sz="554">
                <a:solidFill>
                  <a:prstClr val="black"/>
                </a:solidFill>
              </a:rPr>
              <a:t>© </a:t>
            </a:r>
            <a:r>
              <a:rPr lang="en-US" altLang="ko-KR" sz="554" smtClean="0">
                <a:solidFill>
                  <a:prstClr val="black"/>
                </a:solidFill>
              </a:rPr>
              <a:t>2018 </a:t>
            </a:r>
            <a:r>
              <a:rPr lang="en-US" altLang="ko-KR" sz="554" dirty="0">
                <a:solidFill>
                  <a:prstClr val="black"/>
                </a:solidFill>
              </a:rPr>
              <a:t>Samsung SDS Co., Ltd. All rights reserved   |  Confidential </a:t>
            </a: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6376994" y="5906150"/>
            <a:ext cx="276700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6292230" y="5270131"/>
            <a:ext cx="1045207" cy="23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23" b="1" dirty="0">
                <a:solidFill>
                  <a:srgbClr val="7F7F7F"/>
                </a:solidFill>
              </a:rPr>
              <a:t>파트너</a:t>
            </a:r>
            <a:r>
              <a:rPr lang="en-US" altLang="ko-KR" sz="923" b="1" dirty="0">
                <a:solidFill>
                  <a:srgbClr val="7F7F7F"/>
                </a:solidFill>
              </a:rPr>
              <a:t>/ </a:t>
            </a:r>
            <a:r>
              <a:rPr lang="ko-KR" altLang="en-US" sz="923" b="1" dirty="0" err="1">
                <a:solidFill>
                  <a:srgbClr val="7F7F7F"/>
                </a:solidFill>
              </a:rPr>
              <a:t>제휴사</a:t>
            </a:r>
            <a:endParaRPr lang="ko-KR" altLang="en-US" sz="923" b="1" dirty="0">
              <a:solidFill>
                <a:srgbClr val="7F7F7F"/>
              </a:solidFill>
            </a:endParaRPr>
          </a:p>
        </p:txBody>
      </p:sp>
      <p:pic>
        <p:nvPicPr>
          <p:cNvPr id="17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" y="6211846"/>
            <a:ext cx="9138138" cy="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3"/>
          <p:cNvSpPr>
            <a:spLocks noGrp="1"/>
          </p:cNvSpPr>
          <p:nvPr>
            <p:ph sz="quarter" idx="16" hasCustomPrompt="1"/>
          </p:nvPr>
        </p:nvSpPr>
        <p:spPr>
          <a:xfrm>
            <a:off x="284754" y="6429140"/>
            <a:ext cx="1474429" cy="276225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1108"/>
            </a:lvl3pPr>
            <a:lvl4pPr marL="1266124" indent="0">
              <a:buNone/>
              <a:defRPr sz="1108"/>
            </a:lvl4pPr>
            <a:lvl5pPr marL="1688165" indent="0">
              <a:buNone/>
              <a:defRPr sz="1108"/>
            </a:lvl5pPr>
          </a:lstStyle>
          <a:p>
            <a:pPr lvl="0"/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CI (optional)</a:t>
            </a:r>
            <a:endParaRPr lang="ko-KR" altLang="en-US" dirty="0"/>
          </a:p>
        </p:txBody>
      </p:sp>
      <p:sp>
        <p:nvSpPr>
          <p:cNvPr id="19" name="내용 개체 틀 3"/>
          <p:cNvSpPr>
            <a:spLocks noGrp="1"/>
          </p:cNvSpPr>
          <p:nvPr>
            <p:ph sz="quarter" idx="17" hasCustomPrompt="1"/>
          </p:nvPr>
        </p:nvSpPr>
        <p:spPr>
          <a:xfrm>
            <a:off x="6399895" y="5555167"/>
            <a:ext cx="930565" cy="276225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1108"/>
            </a:lvl3pPr>
            <a:lvl4pPr marL="1266124" indent="0">
              <a:buNone/>
              <a:defRPr sz="1108"/>
            </a:lvl4pPr>
            <a:lvl5pPr marL="1688165" indent="0">
              <a:buNone/>
              <a:defRPr sz="1108"/>
            </a:lvl5pPr>
          </a:lstStyle>
          <a:p>
            <a:pPr lvl="0"/>
            <a:r>
              <a:rPr lang="ko-KR" altLang="en-US" dirty="0" smtClean="0"/>
              <a:t>파트너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r>
              <a:rPr lang="en-US" altLang="ko-KR" dirty="0" smtClean="0"/>
              <a:t>CI</a:t>
            </a:r>
            <a:endParaRPr lang="ko-KR" altLang="en-US" dirty="0"/>
          </a:p>
        </p:txBody>
      </p:sp>
      <p:sp>
        <p:nvSpPr>
          <p:cNvPr id="22" name="내용 개체 틀 3"/>
          <p:cNvSpPr>
            <a:spLocks noGrp="1"/>
          </p:cNvSpPr>
          <p:nvPr>
            <p:ph sz="quarter" idx="18" hasCustomPrompt="1"/>
          </p:nvPr>
        </p:nvSpPr>
        <p:spPr>
          <a:xfrm>
            <a:off x="7463398" y="5555167"/>
            <a:ext cx="930565" cy="276225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1108"/>
            </a:lvl3pPr>
            <a:lvl4pPr marL="1266124" indent="0">
              <a:buNone/>
              <a:defRPr sz="1108"/>
            </a:lvl4pPr>
            <a:lvl5pPr marL="1688165" indent="0">
              <a:buNone/>
              <a:defRPr sz="1108"/>
            </a:lvl5pPr>
          </a:lstStyle>
          <a:p>
            <a:pPr lvl="0"/>
            <a:r>
              <a:rPr lang="ko-KR" altLang="en-US" dirty="0" smtClean="0"/>
              <a:t>파트너</a:t>
            </a:r>
            <a:r>
              <a:rPr lang="en-US" altLang="ko-KR" dirty="0" smtClean="0"/>
              <a:t>2 CI</a:t>
            </a:r>
            <a:endParaRPr lang="ko-KR" altLang="en-US" dirty="0"/>
          </a:p>
        </p:txBody>
      </p:sp>
      <p:pic>
        <p:nvPicPr>
          <p:cNvPr id="23" name="Picture 2" descr="R:\2.부서함\舊 마케팅커뮤니케이션파트(사업기획_전략) 부서함\Brand 관리_1. Brand 표현체계\★전사 브랜드 표현 체계\15년 전사 브랜드 표현 체계\新비전슬로건\SDS Slogan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00" y="325484"/>
            <a:ext cx="1959078" cy="2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279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Cover-Pattern BG-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rgbClr val="782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>
              <a:solidFill>
                <a:prstClr val="white"/>
              </a:solidFill>
            </a:endParaRPr>
          </a:p>
        </p:txBody>
      </p:sp>
      <p:sp>
        <p:nvSpPr>
          <p:cNvPr id="28" name="내용 개체 틀 27"/>
          <p:cNvSpPr>
            <a:spLocks noGrp="1"/>
          </p:cNvSpPr>
          <p:nvPr userDrawn="1">
            <p:ph sz="quarter" idx="14" hasCustomPrompt="1"/>
          </p:nvPr>
        </p:nvSpPr>
        <p:spPr>
          <a:xfrm>
            <a:off x="849741" y="1744168"/>
            <a:ext cx="2924633" cy="1468809"/>
          </a:xfrm>
        </p:spPr>
        <p:txBody>
          <a:bodyPr lIns="0" anchor="t" anchorCtr="0">
            <a:noAutofit/>
          </a:bodyPr>
          <a:lstStyle>
            <a:lvl1pPr marL="0" indent="0">
              <a:buNone/>
              <a:defRPr sz="2954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smtClean="0"/>
              <a:t>제목을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 userDrawn="1">
            <p:ph sz="quarter" idx="15" hasCustomPrompt="1"/>
          </p:nvPr>
        </p:nvSpPr>
        <p:spPr>
          <a:xfrm>
            <a:off x="849741" y="3356992"/>
            <a:ext cx="2924633" cy="576262"/>
          </a:xfrm>
        </p:spPr>
        <p:txBody>
          <a:bodyPr lIns="0">
            <a:noAutofit/>
          </a:bodyPr>
          <a:lstStyle>
            <a:lvl1pPr marL="0" indent="0">
              <a:buNone/>
              <a:defRPr sz="1846">
                <a:solidFill>
                  <a:schemeClr val="bg1"/>
                </a:solidFill>
              </a:defRPr>
            </a:lvl1pPr>
            <a:lvl2pPr>
              <a:defRPr sz="2585">
                <a:solidFill>
                  <a:srgbClr val="7F7F7F"/>
                </a:solidFill>
              </a:defRPr>
            </a:lvl2pPr>
            <a:lvl3pPr>
              <a:defRPr sz="2585">
                <a:solidFill>
                  <a:srgbClr val="7F7F7F"/>
                </a:solidFill>
              </a:defRPr>
            </a:lvl3pPr>
            <a:lvl4pPr>
              <a:defRPr sz="2585">
                <a:solidFill>
                  <a:srgbClr val="7F7F7F"/>
                </a:solidFill>
              </a:defRPr>
            </a:lvl4pPr>
            <a:lvl5pPr>
              <a:defRPr sz="2585"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부제목을 입력하세요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(optional)</a:t>
            </a:r>
            <a:endParaRPr lang="ko-KR" altLang="en-US" dirty="0"/>
          </a:p>
        </p:txBody>
      </p:sp>
      <p:sp>
        <p:nvSpPr>
          <p:cNvPr id="20" name="Freeform 17"/>
          <p:cNvSpPr/>
          <p:nvPr userDrawn="1"/>
        </p:nvSpPr>
        <p:spPr>
          <a:xfrm rot="10800000">
            <a:off x="716803" y="4301722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21" name="Freeform 17"/>
          <p:cNvSpPr/>
          <p:nvPr userDrawn="1"/>
        </p:nvSpPr>
        <p:spPr>
          <a:xfrm>
            <a:off x="716803" y="1219200"/>
            <a:ext cx="3156923" cy="230400"/>
          </a:xfrm>
          <a:custGeom>
            <a:avLst/>
            <a:gdLst>
              <a:gd name="connsiteX0" fmla="*/ 0 w 3679825"/>
              <a:gd name="connsiteY0" fmla="*/ 158750 h 158750"/>
              <a:gd name="connsiteX1" fmla="*/ 0 w 3679825"/>
              <a:gd name="connsiteY1" fmla="*/ 0 h 158750"/>
              <a:gd name="connsiteX2" fmla="*/ 3679825 w 3679825"/>
              <a:gd name="connsiteY2" fmla="*/ 0 h 158750"/>
              <a:gd name="connsiteX3" fmla="*/ 3679825 w 3679825"/>
              <a:gd name="connsiteY3" fmla="*/ 1587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825" h="158750">
                <a:moveTo>
                  <a:pt x="0" y="158750"/>
                </a:moveTo>
                <a:lnTo>
                  <a:pt x="0" y="0"/>
                </a:lnTo>
                <a:lnTo>
                  <a:pt x="3679825" y="0"/>
                </a:lnTo>
                <a:lnTo>
                  <a:pt x="3679825" y="158750"/>
                </a:lnTo>
              </a:path>
            </a:pathLst>
          </a:custGeom>
          <a:ln w="15557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prstClr val="black"/>
              </a:solidFill>
            </a:endParaRP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849741" y="4941169"/>
            <a:ext cx="3437448" cy="34695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lang="ko-KR" altLang="en-US" sz="1477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내용 개체 틀 25"/>
          <p:cNvSpPr>
            <a:spLocks noGrp="1"/>
          </p:cNvSpPr>
          <p:nvPr>
            <p:ph sz="quarter" idx="13"/>
          </p:nvPr>
        </p:nvSpPr>
        <p:spPr>
          <a:xfrm>
            <a:off x="849741" y="5262727"/>
            <a:ext cx="3437448" cy="889496"/>
          </a:xfrm>
        </p:spPr>
        <p:txBody>
          <a:bodyPr lIns="0"/>
          <a:lstStyle>
            <a:lvl1pPr marL="0" indent="0">
              <a:buNone/>
              <a:defRPr sz="1385" b="1">
                <a:solidFill>
                  <a:schemeClr val="bg1"/>
                </a:solidFill>
              </a:defRPr>
            </a:lvl1pPr>
            <a:lvl2pPr>
              <a:defRPr>
                <a:solidFill>
                  <a:srgbClr val="7F7F7F"/>
                </a:solidFill>
              </a:defRPr>
            </a:lvl2pPr>
            <a:lvl3pPr>
              <a:defRPr>
                <a:solidFill>
                  <a:srgbClr val="7F7F7F"/>
                </a:solidFill>
              </a:defRPr>
            </a:lvl3pPr>
            <a:lvl4pPr>
              <a:defRPr>
                <a:solidFill>
                  <a:srgbClr val="7F7F7F"/>
                </a:solidFill>
              </a:defRPr>
            </a:lvl4pPr>
            <a:lvl5pPr>
              <a:defRPr>
                <a:solidFill>
                  <a:srgbClr val="7F7F7F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8" name="Text Box 9"/>
          <p:cNvSpPr txBox="1">
            <a:spLocks noChangeArrowheads="1"/>
          </p:cNvSpPr>
          <p:nvPr userDrawn="1"/>
        </p:nvSpPr>
        <p:spPr bwMode="auto">
          <a:xfrm>
            <a:off x="6358698" y="5940654"/>
            <a:ext cx="278530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eaLnBrk="0" hangingPunct="0"/>
            <a:r>
              <a:rPr lang="en-US" altLang="ko-KR" sz="554" dirty="0">
                <a:solidFill>
                  <a:prstClr val="white"/>
                </a:solidFill>
              </a:rPr>
              <a:t>Copyright © </a:t>
            </a:r>
            <a:r>
              <a:rPr lang="en-US" altLang="ko-KR" sz="554" dirty="0" smtClean="0">
                <a:solidFill>
                  <a:prstClr val="white"/>
                </a:solidFill>
              </a:rPr>
              <a:t>2016 </a:t>
            </a:r>
            <a:r>
              <a:rPr lang="en-US" altLang="ko-KR" sz="554" dirty="0">
                <a:solidFill>
                  <a:prstClr val="white"/>
                </a:solidFill>
              </a:rPr>
              <a:t>Samsung SDS Co., Ltd. All rights reserved   |  Confidential </a:t>
            </a:r>
          </a:p>
        </p:txBody>
      </p:sp>
      <p:pic>
        <p:nvPicPr>
          <p:cNvPr id="22" name="Picture 4" descr="C:\Users\use\Documents\GrayBa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" y="6211846"/>
            <a:ext cx="9138138" cy="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3"/>
          <p:cNvSpPr>
            <a:spLocks noGrp="1"/>
          </p:cNvSpPr>
          <p:nvPr>
            <p:ph sz="quarter" idx="16" hasCustomPrompt="1"/>
          </p:nvPr>
        </p:nvSpPr>
        <p:spPr>
          <a:xfrm>
            <a:off x="284754" y="6429140"/>
            <a:ext cx="1474429" cy="276225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1108"/>
            </a:lvl3pPr>
            <a:lvl4pPr marL="1266124" indent="0">
              <a:buNone/>
              <a:defRPr sz="1108"/>
            </a:lvl4pPr>
            <a:lvl5pPr marL="1688165" indent="0">
              <a:buNone/>
              <a:defRPr sz="1108"/>
            </a:lvl5pPr>
          </a:lstStyle>
          <a:p>
            <a:pPr lvl="0"/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r>
              <a:rPr lang="en-US" altLang="ko-KR" dirty="0" smtClean="0"/>
              <a:t>CI (optional)</a:t>
            </a:r>
            <a:endParaRPr lang="ko-KR" altLang="en-US" dirty="0"/>
          </a:p>
        </p:txBody>
      </p:sp>
      <p:pic>
        <p:nvPicPr>
          <p:cNvPr id="15" name="Picture 3" descr="R:\2.부서함\舊 마케팅커뮤니케이션파트(사업기획_전략) 부서함\Brand 관리_1. Brand 표현체계\★전사 브랜드 표현 체계\15년 전사 브랜드 표현 체계\新비전슬로건\SDS Slogan_whit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92" y="324000"/>
            <a:ext cx="1959081" cy="2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1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48F6-0499-4B03-AA7D-07684E6940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68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8" r:id="rId18"/>
    <p:sldLayoutId id="2147483689" r:id="rId19"/>
    <p:sldLayoutId id="2147483690" r:id="rId20"/>
    <p:sldLayoutId id="2147483691" r:id="rId21"/>
    <p:sldLayoutId id="2147483692" r:id="rId2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844083" rtl="0" eaLnBrk="1" latinLnBrk="1" hangingPunct="1"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531" indent="-316531" algn="l" defTabSz="844083" rtl="0" eaLnBrk="1" latinLnBrk="1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defTabSz="844083" rtl="0" eaLnBrk="1" latinLnBrk="1" hangingPunct="1">
        <a:spcBef>
          <a:spcPct val="20000"/>
        </a:spcBef>
        <a:buFont typeface="Arial" pitchFamily="34" charset="0"/>
        <a:buChar char="–"/>
        <a:defRPr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spcBef>
          <a:spcPct val="20000"/>
        </a:spcBef>
        <a:buFont typeface="Arial" pitchFamily="34" charset="0"/>
        <a:buChar char="–"/>
        <a:defRPr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spcBef>
          <a:spcPct val="20000"/>
        </a:spcBef>
        <a:buFont typeface="Arial" pitchFamily="34" charset="0"/>
        <a:buChar char="»"/>
        <a:defRPr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4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2020.7. – 2020.8.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4"/>
          </p:nvPr>
        </p:nvSpPr>
        <p:spPr>
          <a:xfrm>
            <a:off x="1001904" y="2526922"/>
            <a:ext cx="2924633" cy="1468809"/>
          </a:xfrm>
        </p:spPr>
        <p:txBody>
          <a:bodyPr/>
          <a:lstStyle/>
          <a:p>
            <a:r>
              <a:rPr lang="en-US" altLang="ko-KR" dirty="0" smtClean="0"/>
              <a:t>SW</a:t>
            </a:r>
            <a:r>
              <a:rPr lang="ko-KR" altLang="en-US" dirty="0" smtClean="0"/>
              <a:t>검정</a:t>
            </a:r>
            <a:endParaRPr lang="en-US" altLang="ko-KR" dirty="0" smtClean="0"/>
          </a:p>
          <a:p>
            <a:r>
              <a:rPr lang="en-US" altLang="ko-KR" dirty="0" smtClean="0"/>
              <a:t>Advanced</a:t>
            </a:r>
            <a:r>
              <a:rPr lang="en-US" altLang="ko-KR" dirty="0"/>
              <a:t> </a:t>
            </a:r>
            <a:r>
              <a:rPr lang="ko-KR" altLang="en-US" dirty="0" smtClean="0"/>
              <a:t>과정</a:t>
            </a:r>
            <a:endParaRPr lang="en-US" altLang="ko-KR" dirty="0" smtClean="0"/>
          </a:p>
        </p:txBody>
      </p:sp>
      <p:sp>
        <p:nvSpPr>
          <p:cNvPr id="12" name="내용 개체 틀 9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역량강화 </a:t>
            </a:r>
            <a:r>
              <a:rPr lang="en-US" altLang="ko-KR" dirty="0" smtClean="0"/>
              <a:t>TF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60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rgbClr val="009CE1"/>
                </a:solidFill>
              </a:rPr>
              <a:t>II. </a:t>
            </a:r>
            <a:r>
              <a:rPr lang="ko-KR" altLang="en-US" sz="1200" dirty="0" smtClean="0">
                <a:solidFill>
                  <a:srgbClr val="009CE1"/>
                </a:solidFill>
              </a:rPr>
              <a:t>논리구현 및 기초수학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dirty="0" smtClean="0"/>
              <a:t>예제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뒤로 봐도 소수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검정 </a:t>
            </a:r>
            <a:r>
              <a:rPr lang="en-US" altLang="ko-KR" dirty="0"/>
              <a:t>Advanced </a:t>
            </a:r>
            <a:r>
              <a:rPr lang="ko-KR" altLang="en-US" dirty="0"/>
              <a:t>과정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94369" y="1698358"/>
            <a:ext cx="7953520" cy="3962400"/>
          </a:xfrm>
        </p:spPr>
        <p:txBody>
          <a:bodyPr/>
          <a:lstStyle/>
          <a:p>
            <a:r>
              <a:rPr lang="ko-KR" altLang="en-US" sz="2000" dirty="0" err="1" smtClean="0"/>
              <a:t>구해야하는</a:t>
            </a:r>
            <a:r>
              <a:rPr lang="ko-KR" altLang="en-US" sz="2000" dirty="0" smtClean="0"/>
              <a:t> 답 </a:t>
            </a:r>
            <a:r>
              <a:rPr lang="en-US" altLang="ko-KR" sz="2000" dirty="0" smtClean="0"/>
              <a:t>: </a:t>
            </a:r>
            <a:r>
              <a:rPr lang="ko-KR" altLang="en-US" sz="2000" dirty="0" smtClean="0">
                <a:solidFill>
                  <a:srgbClr val="FF0000"/>
                </a:solidFill>
              </a:rPr>
              <a:t>소수</a:t>
            </a:r>
            <a:r>
              <a:rPr lang="ko-KR" altLang="en-US" sz="2000" dirty="0" smtClean="0"/>
              <a:t>인지 </a:t>
            </a:r>
            <a:r>
              <a:rPr lang="en-US" altLang="ko-KR" sz="2000" dirty="0" smtClean="0"/>
              <a:t>+ </a:t>
            </a:r>
            <a:r>
              <a:rPr lang="ko-KR" altLang="en-US" sz="2000" dirty="0" err="1" smtClean="0">
                <a:solidFill>
                  <a:srgbClr val="00B050"/>
                </a:solidFill>
              </a:rPr>
              <a:t>회문</a:t>
            </a:r>
            <a:r>
              <a:rPr lang="ko-KR" altLang="en-US" sz="2000" dirty="0" err="1" smtClean="0"/>
              <a:t>인지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>
                <a:solidFill>
                  <a:srgbClr val="FF0000"/>
                </a:solidFill>
              </a:rPr>
              <a:t>isPrime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num</a:t>
            </a:r>
            <a:r>
              <a:rPr lang="en-US" altLang="ko-KR" sz="1800" dirty="0" smtClean="0"/>
              <a:t>) &amp;&amp; </a:t>
            </a:r>
            <a:r>
              <a:rPr lang="en-US" altLang="ko-KR" sz="1800" dirty="0" err="1" smtClean="0">
                <a:solidFill>
                  <a:srgbClr val="00B050"/>
                </a:solidFill>
              </a:rPr>
              <a:t>isPalindrom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num</a:t>
            </a:r>
            <a:r>
              <a:rPr lang="en-US" altLang="ko-KR" sz="1800" dirty="0" smtClean="0"/>
              <a:t>)</a:t>
            </a:r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최적화 하기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소수인지 빠르게 판단하기</a:t>
            </a:r>
            <a:endParaRPr lang="en-US" altLang="ko-KR" sz="1800" dirty="0" smtClean="0"/>
          </a:p>
          <a:p>
            <a:pPr marL="246190" lvl="1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169772" y="4035486"/>
            <a:ext cx="6542322" cy="19039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7F0055"/>
                </a:solidFill>
                <a:latin typeface="Bitstream Vera Sans Mono"/>
                <a:ea typeface="Bitstream Vera Sans Mono"/>
              </a:rPr>
              <a:t> </a:t>
            </a:r>
            <a:r>
              <a:rPr lang="en-US" altLang="ko-KR" sz="1600" dirty="0" err="1">
                <a:solidFill>
                  <a:srgbClr val="7F0055"/>
                </a:solidFill>
                <a:latin typeface="Bitstream Vera Sans Mono"/>
                <a:ea typeface="Bitstream Vera Sans Mono"/>
              </a:rPr>
              <a:t>boolean</a:t>
            </a:r>
            <a:r>
              <a:rPr lang="en-US" altLang="ko-KR" sz="1600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Bitstream Vera Sans Mono"/>
                <a:ea typeface="Bitstream Vera Sans Mono"/>
              </a:rPr>
              <a:t>isPrime</a:t>
            </a:r>
            <a:r>
              <a:rPr lang="en-US" altLang="ko-KR" sz="1600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(</a:t>
            </a:r>
            <a:r>
              <a:rPr lang="en-US" altLang="ko-KR" sz="1600" dirty="0" err="1">
                <a:solidFill>
                  <a:srgbClr val="7F0055"/>
                </a:solidFill>
                <a:latin typeface="Bitstream Vera Sans Mono"/>
                <a:ea typeface="Bitstream Vera Sans Mono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 </a:t>
            </a:r>
            <a:r>
              <a:rPr lang="en-US" altLang="ko-KR" sz="1600" dirty="0" err="1">
                <a:solidFill>
                  <a:srgbClr val="6A3E3E"/>
                </a:solidFill>
                <a:latin typeface="Bitstream Vera Sans Mono"/>
                <a:ea typeface="Bitstream Vera Sans Mono"/>
              </a:rPr>
              <a:t>num</a:t>
            </a:r>
            <a:r>
              <a:rPr lang="en-US" altLang="ko-KR" sz="1600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) {</a:t>
            </a:r>
          </a:p>
          <a:p>
            <a:r>
              <a:rPr lang="en-US" altLang="ko-KR" sz="1600" dirty="0">
                <a:solidFill>
                  <a:srgbClr val="7F0055"/>
                </a:solidFill>
                <a:latin typeface="Bitstream Vera Sans Mono"/>
                <a:ea typeface="Bitstream Vera Sans Mono"/>
              </a:rPr>
              <a:t>    if</a:t>
            </a:r>
            <a:r>
              <a:rPr lang="en-US" altLang="ko-KR" sz="1600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(</a:t>
            </a:r>
            <a:r>
              <a:rPr lang="en-US" altLang="ko-KR" sz="1600" dirty="0" err="1">
                <a:solidFill>
                  <a:srgbClr val="6A3E3E"/>
                </a:solidFill>
                <a:latin typeface="Bitstream Vera Sans Mono"/>
                <a:ea typeface="Bitstream Vera Sans Mono"/>
              </a:rPr>
              <a:t>num</a:t>
            </a:r>
            <a:r>
              <a:rPr lang="en-US" altLang="ko-KR" sz="1600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==1) </a:t>
            </a:r>
            <a:r>
              <a:rPr lang="en-US" altLang="ko-KR" sz="1600" dirty="0">
                <a:solidFill>
                  <a:srgbClr val="7F0055"/>
                </a:solidFill>
                <a:latin typeface="Bitstream Vera Sans Mono"/>
                <a:ea typeface="Bitstream Vera Sans Mono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Bitstream Vera Sans Mono"/>
                <a:ea typeface="Bitstream Vera Sans Mono"/>
              </a:rPr>
              <a:t>false</a:t>
            </a:r>
            <a:r>
              <a:rPr lang="en-US" altLang="ko-KR" sz="1600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;</a:t>
            </a:r>
          </a:p>
          <a:p>
            <a:r>
              <a:rPr lang="nn-NO" altLang="ko-KR" sz="1600" dirty="0">
                <a:solidFill>
                  <a:srgbClr val="7F0055"/>
                </a:solidFill>
                <a:latin typeface="Bitstream Vera Sans Mono"/>
                <a:ea typeface="Bitstream Vera Sans Mono"/>
              </a:rPr>
              <a:t>    for</a:t>
            </a:r>
            <a:r>
              <a:rPr lang="nn-NO" altLang="ko-KR" sz="1600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(</a:t>
            </a:r>
            <a:r>
              <a:rPr lang="nn-NO" altLang="ko-KR" sz="1600" dirty="0">
                <a:solidFill>
                  <a:srgbClr val="7F0055"/>
                </a:solidFill>
                <a:latin typeface="Bitstream Vera Sans Mono"/>
                <a:ea typeface="Bitstream Vera Sans Mono"/>
              </a:rPr>
              <a:t>int</a:t>
            </a:r>
            <a:r>
              <a:rPr lang="nn-NO" altLang="ko-KR" sz="1600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 </a:t>
            </a:r>
            <a:r>
              <a:rPr lang="nn-NO" altLang="ko-KR" sz="1600" dirty="0">
                <a:solidFill>
                  <a:srgbClr val="6A3E3E"/>
                </a:solidFill>
                <a:latin typeface="Bitstream Vera Sans Mono"/>
                <a:ea typeface="Bitstream Vera Sans Mono"/>
              </a:rPr>
              <a:t>i</a:t>
            </a:r>
            <a:r>
              <a:rPr lang="nn-NO" altLang="ko-KR" sz="1600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=2; </a:t>
            </a:r>
            <a:r>
              <a:rPr lang="nn-NO" altLang="ko-KR" sz="1600" dirty="0">
                <a:solidFill>
                  <a:srgbClr val="6A3E3E"/>
                </a:solidFill>
                <a:latin typeface="Bitstream Vera Sans Mono"/>
                <a:ea typeface="Bitstream Vera Sans Mono"/>
              </a:rPr>
              <a:t>i</a:t>
            </a:r>
            <a:r>
              <a:rPr lang="nn-NO" altLang="ko-KR" sz="1600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&lt;=</a:t>
            </a:r>
            <a:r>
              <a:rPr lang="nn-NO" altLang="ko-KR" sz="1600" b="1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Math.</a:t>
            </a:r>
            <a:r>
              <a:rPr lang="nn-NO" altLang="ko-KR" sz="1600" b="1" i="1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sqrt(</a:t>
            </a:r>
            <a:r>
              <a:rPr lang="nn-NO" altLang="ko-KR" sz="1600" b="1" i="1" dirty="0">
                <a:solidFill>
                  <a:srgbClr val="6A3E3E"/>
                </a:solidFill>
                <a:latin typeface="Bitstream Vera Sans Mono"/>
                <a:ea typeface="Bitstream Vera Sans Mono"/>
              </a:rPr>
              <a:t>num</a:t>
            </a:r>
            <a:r>
              <a:rPr lang="nn-NO" altLang="ko-KR" sz="1600" b="1" i="1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)</a:t>
            </a:r>
            <a:r>
              <a:rPr lang="nn-NO" altLang="ko-KR" sz="1600" i="1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; ++</a:t>
            </a:r>
            <a:r>
              <a:rPr lang="nn-NO" altLang="ko-KR" sz="1600" i="1" dirty="0">
                <a:solidFill>
                  <a:srgbClr val="6A3E3E"/>
                </a:solidFill>
                <a:latin typeface="Bitstream Vera Sans Mono"/>
                <a:ea typeface="Bitstream Vera Sans Mono"/>
              </a:rPr>
              <a:t>i</a:t>
            </a:r>
            <a:r>
              <a:rPr lang="nn-NO" altLang="ko-KR" sz="1600" i="1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) {</a:t>
            </a:r>
          </a:p>
          <a:p>
            <a:r>
              <a:rPr lang="en-US" altLang="ko-KR" sz="1600" dirty="0">
                <a:solidFill>
                  <a:srgbClr val="7F0055"/>
                </a:solidFill>
                <a:latin typeface="Bitstream Vera Sans Mono"/>
                <a:ea typeface="Bitstream Vera Sans Mono"/>
              </a:rPr>
              <a:t>      if</a:t>
            </a:r>
            <a:r>
              <a:rPr lang="en-US" altLang="ko-KR" sz="1600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(</a:t>
            </a:r>
            <a:r>
              <a:rPr lang="en-US" altLang="ko-KR" sz="1600" dirty="0" err="1">
                <a:solidFill>
                  <a:srgbClr val="6A3E3E"/>
                </a:solidFill>
                <a:latin typeface="Bitstream Vera Sans Mono"/>
                <a:ea typeface="Bitstream Vera Sans Mono"/>
              </a:rPr>
              <a:t>num</a:t>
            </a:r>
            <a:r>
              <a:rPr lang="en-US" altLang="ko-KR" sz="1600" dirty="0" err="1">
                <a:solidFill>
                  <a:srgbClr val="000000"/>
                </a:solidFill>
                <a:latin typeface="Bitstream Vera Sans Mono"/>
                <a:ea typeface="Bitstream Vera Sans Mono"/>
              </a:rPr>
              <a:t>%</a:t>
            </a:r>
            <a:r>
              <a:rPr lang="en-US" altLang="ko-KR" sz="1600" dirty="0" err="1">
                <a:solidFill>
                  <a:srgbClr val="6A3E3E"/>
                </a:solidFill>
                <a:latin typeface="Bitstream Vera Sans Mono"/>
                <a:ea typeface="Bitstream Vera Sans Mono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==0) </a:t>
            </a:r>
            <a:r>
              <a:rPr lang="en-US" altLang="ko-KR" sz="1600" dirty="0">
                <a:solidFill>
                  <a:srgbClr val="7F0055"/>
                </a:solidFill>
                <a:latin typeface="Bitstream Vera Sans Mono"/>
                <a:ea typeface="Bitstream Vera Sans Mono"/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Bitstream Vera Sans Mono"/>
                <a:ea typeface="Bitstream Vera Sans Mono"/>
              </a:rPr>
              <a:t>false</a:t>
            </a:r>
            <a:r>
              <a:rPr lang="en-US" altLang="ko-KR" sz="1600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    }</a:t>
            </a:r>
          </a:p>
          <a:p>
            <a:r>
              <a:rPr lang="en-US" altLang="ko-KR" sz="1600" dirty="0">
                <a:solidFill>
                  <a:srgbClr val="7F0055"/>
                </a:solidFill>
                <a:latin typeface="Bitstream Vera Sans Mono"/>
                <a:ea typeface="Bitstream Vera Sans Mono"/>
              </a:rPr>
              <a:t>    return</a:t>
            </a:r>
            <a:r>
              <a:rPr lang="en-US" altLang="ko-KR" sz="1600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 </a:t>
            </a:r>
            <a:r>
              <a:rPr lang="en-US" altLang="ko-KR" sz="1600" dirty="0">
                <a:solidFill>
                  <a:srgbClr val="7F0055"/>
                </a:solidFill>
                <a:latin typeface="Bitstream Vera Sans Mono"/>
                <a:ea typeface="Bitstream Vera Sans Mono"/>
              </a:rPr>
              <a:t>true</a:t>
            </a:r>
            <a:r>
              <a:rPr lang="en-US" altLang="ko-KR" sz="1600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Bitstream Vera Sans Mono"/>
                <a:ea typeface="Bitstream Vera Sans Mono"/>
              </a:rPr>
              <a:t>  }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" name="텍스트 개체 틀 1"/>
          <p:cNvSpPr>
            <a:spLocks noGrp="1"/>
          </p:cNvSpPr>
          <p:nvPr>
            <p:ph type="body" idx="1"/>
          </p:nvPr>
        </p:nvSpPr>
        <p:spPr>
          <a:xfrm>
            <a:off x="515539" y="861394"/>
            <a:ext cx="8111181" cy="767407"/>
          </a:xfrm>
        </p:spPr>
        <p:txBody>
          <a:bodyPr/>
          <a:lstStyle/>
          <a:p>
            <a:r>
              <a:rPr lang="ko-KR" altLang="en-US" dirty="0" smtClean="0"/>
              <a:t>예제 풀이 접근법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867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rgbClr val="009CE1"/>
                </a:solidFill>
              </a:rPr>
              <a:t>II. </a:t>
            </a:r>
            <a:r>
              <a:rPr lang="ko-KR" altLang="en-US" sz="1200" dirty="0" smtClean="0">
                <a:solidFill>
                  <a:srgbClr val="009CE1"/>
                </a:solidFill>
              </a:rPr>
              <a:t>논리구현 및 기초수학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dirty="0" smtClean="0"/>
              <a:t>예제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뒤로 봐도 소수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검정 </a:t>
            </a:r>
            <a:r>
              <a:rPr lang="en-US" altLang="ko-KR" dirty="0"/>
              <a:t>Advanced </a:t>
            </a:r>
            <a:r>
              <a:rPr lang="ko-KR" altLang="en-US" dirty="0"/>
              <a:t>과정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370703" y="1177376"/>
            <a:ext cx="8313681" cy="5091618"/>
          </a:xfrm>
        </p:spPr>
        <p:txBody>
          <a:bodyPr/>
          <a:lstStyle/>
          <a:p>
            <a:r>
              <a:rPr lang="ko-KR" altLang="en-US" sz="1800" dirty="0" smtClean="0"/>
              <a:t>최적화 하기</a:t>
            </a:r>
            <a:endParaRPr lang="en-US" altLang="ko-KR" sz="1800" dirty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반복적인 </a:t>
            </a:r>
            <a:r>
              <a:rPr lang="ko-KR" altLang="en-US" sz="1600" dirty="0"/>
              <a:t>계산 줄이기</a:t>
            </a:r>
            <a:endParaRPr lang="en-US" altLang="ko-KR" sz="1600" dirty="0"/>
          </a:p>
          <a:p>
            <a:pPr marL="574445" lvl="2" indent="0">
              <a:buNone/>
            </a:pPr>
            <a:r>
              <a:rPr lang="ko-KR" altLang="en-US" sz="1600" dirty="0"/>
              <a:t>매 테스트케이스마다 주어진 범위 숫자들에 대해 소수</a:t>
            </a:r>
            <a:r>
              <a:rPr lang="en-US" altLang="ko-KR" sz="1600" dirty="0"/>
              <a:t>/</a:t>
            </a:r>
            <a:r>
              <a:rPr lang="ko-KR" altLang="en-US" sz="1600" dirty="0"/>
              <a:t>회문 인지 체크하는 건 비효율</a:t>
            </a:r>
            <a:endParaRPr lang="en-US" altLang="ko-KR" sz="1600" dirty="0"/>
          </a:p>
          <a:p>
            <a:pPr marL="574445" lvl="2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r>
              <a:rPr lang="en-US" altLang="ko-KR" sz="1600" dirty="0"/>
              <a:t> </a:t>
            </a:r>
            <a:r>
              <a:rPr lang="ko-KR" altLang="en-US" sz="1600" dirty="0"/>
              <a:t>소수</a:t>
            </a:r>
            <a:r>
              <a:rPr lang="en-US" altLang="ko-KR" sz="1600" dirty="0"/>
              <a:t>/</a:t>
            </a:r>
            <a:r>
              <a:rPr lang="ko-KR" altLang="en-US" sz="1600" dirty="0"/>
              <a:t>회문 여부를 </a:t>
            </a:r>
            <a:r>
              <a:rPr lang="en-US" altLang="ko-KR" sz="1600" dirty="0"/>
              <a:t>cache</a:t>
            </a:r>
            <a:r>
              <a:rPr lang="ko-KR" altLang="en-US" sz="1600" dirty="0"/>
              <a:t>로 저장해놓고 각 케이스에서는 범위에 대해 </a:t>
            </a:r>
            <a:r>
              <a:rPr lang="en-US" altLang="ko-KR" sz="1600" dirty="0" smtClean="0"/>
              <a:t>count</a:t>
            </a:r>
            <a:endParaRPr lang="en-US" altLang="ko-KR" sz="1800" dirty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탐색영역 줄이기</a:t>
            </a:r>
            <a:endParaRPr lang="en-US" altLang="ko-KR" sz="1600" dirty="0" smtClean="0"/>
          </a:p>
          <a:p>
            <a:pPr marL="246190" lvl="1" indent="0">
              <a:buNone/>
            </a:pPr>
            <a:r>
              <a:rPr lang="ko-KR" altLang="en-US" sz="1600" dirty="0"/>
              <a:t> </a:t>
            </a:r>
            <a:r>
              <a:rPr lang="ko-KR" altLang="en-US" sz="1600" dirty="0" smtClean="0"/>
              <a:t> 문제에서 </a:t>
            </a:r>
            <a:r>
              <a:rPr lang="ko-KR" altLang="en-US" sz="1600" dirty="0"/>
              <a:t>찾는 것은 소수이면서 </a:t>
            </a:r>
            <a:r>
              <a:rPr lang="ko-KR" altLang="en-US" sz="1600" dirty="0" err="1"/>
              <a:t>회문인</a:t>
            </a:r>
            <a:r>
              <a:rPr lang="ko-KR" altLang="en-US" sz="1600" dirty="0"/>
              <a:t> 것들의 </a:t>
            </a:r>
            <a:r>
              <a:rPr lang="ko-KR" altLang="en-US" sz="1600" dirty="0" smtClean="0"/>
              <a:t>개수</a:t>
            </a:r>
            <a:endParaRPr lang="en-US" altLang="ko-KR" sz="1600" dirty="0" smtClean="0"/>
          </a:p>
          <a:p>
            <a:pPr marL="246190" lvl="1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체크하는 순서에 따라서 </a:t>
            </a:r>
            <a:r>
              <a:rPr lang="ko-KR" altLang="en-US" sz="1600" dirty="0" err="1" smtClean="0"/>
              <a:t>계산량에서</a:t>
            </a:r>
            <a:r>
              <a:rPr lang="ko-KR" altLang="en-US" sz="1600" dirty="0" smtClean="0"/>
              <a:t> 크게 차이가 발생한다</a:t>
            </a:r>
            <a:r>
              <a:rPr lang="en-US" altLang="ko-KR" sz="1600" dirty="0" smtClean="0"/>
              <a:t>.</a:t>
            </a:r>
          </a:p>
          <a:p>
            <a:pPr marL="246190" lvl="1" indent="0">
              <a:buNone/>
            </a:pPr>
            <a:endParaRPr lang="en-US" altLang="ko-KR" sz="1600" dirty="0" smtClean="0"/>
          </a:p>
          <a:p>
            <a:pPr marL="246190" lvl="1" indent="0">
              <a:buNone/>
            </a:pPr>
            <a:r>
              <a:rPr lang="ko-KR" altLang="en-US" sz="1400" dirty="0" smtClean="0"/>
              <a:t>      소수 </a:t>
            </a:r>
            <a:r>
              <a:rPr lang="en-US" altLang="ko-KR" sz="1400" dirty="0" smtClean="0"/>
              <a:t>&amp;&amp; </a:t>
            </a:r>
            <a:r>
              <a:rPr lang="ko-KR" altLang="en-US" sz="1400" dirty="0" smtClean="0"/>
              <a:t>회문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ym typeface="Wingdings" panose="05000000000000000000" pitchFamily="2" charset="2"/>
              </a:rPr>
              <a:t>소수가 아니면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회문인지</a:t>
            </a:r>
            <a:r>
              <a:rPr lang="ko-KR" altLang="en-US" sz="1400" dirty="0" smtClean="0">
                <a:sym typeface="Wingdings" panose="05000000000000000000" pitchFamily="2" charset="2"/>
              </a:rPr>
              <a:t> 여부를 체크할 필요 없음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246190" lvl="1" indent="0">
              <a:buNone/>
            </a:pPr>
            <a:r>
              <a:rPr lang="ko-KR" altLang="en-US" sz="1400" dirty="0" smtClean="0">
                <a:sym typeface="Wingdings" panose="05000000000000000000" pitchFamily="2" charset="2"/>
              </a:rPr>
              <a:t>      회문 </a:t>
            </a:r>
            <a:r>
              <a:rPr lang="en-US" altLang="ko-KR" sz="1400" dirty="0" smtClean="0">
                <a:sym typeface="Wingdings" panose="05000000000000000000" pitchFamily="2" charset="2"/>
              </a:rPr>
              <a:t>&amp;&amp; </a:t>
            </a:r>
            <a:r>
              <a:rPr lang="ko-KR" altLang="en-US" sz="1400" dirty="0" smtClean="0">
                <a:sym typeface="Wingdings" panose="05000000000000000000" pitchFamily="2" charset="2"/>
              </a:rPr>
              <a:t>소수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회문이</a:t>
            </a:r>
            <a:r>
              <a:rPr lang="ko-KR" altLang="en-US" sz="1400" dirty="0" smtClean="0">
                <a:sym typeface="Wingdings" panose="05000000000000000000" pitchFamily="2" charset="2"/>
              </a:rPr>
              <a:t> 아니면 소수인지 여부를 체크할 필요 없음</a:t>
            </a:r>
            <a:endParaRPr lang="en-US" altLang="ko-KR" sz="14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32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rgbClr val="009CE1"/>
                </a:solidFill>
              </a:rPr>
              <a:t>II. </a:t>
            </a:r>
            <a:r>
              <a:rPr lang="ko-KR" altLang="en-US" sz="1200" dirty="0" smtClean="0">
                <a:solidFill>
                  <a:srgbClr val="009CE1"/>
                </a:solidFill>
              </a:rPr>
              <a:t>논리구현 및 기초수학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/>
              <a:t>논리구현 및 기초수학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검정 </a:t>
            </a:r>
            <a:r>
              <a:rPr lang="en-US" altLang="ko-KR" dirty="0"/>
              <a:t>Advanced </a:t>
            </a:r>
            <a:r>
              <a:rPr lang="ko-KR" altLang="en-US" dirty="0"/>
              <a:t>과정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594369" y="1423473"/>
                <a:ext cx="7953520" cy="4450000"/>
              </a:xfrm>
            </p:spPr>
            <p:txBody>
              <a:bodyPr/>
              <a:lstStyle/>
              <a:p>
                <a:r>
                  <a:rPr lang="ko-KR" altLang="en-US" sz="2000" dirty="0" smtClean="0"/>
                  <a:t>순열</a:t>
                </a:r>
                <a:endParaRPr lang="en-US" altLang="ko-KR" sz="2000" dirty="0" smtClean="0"/>
              </a:p>
              <a:p>
                <a:pPr lvl="1"/>
                <a:r>
                  <a:rPr lang="ko-KR" altLang="en-US" sz="1616" dirty="0" smtClean="0"/>
                  <a:t>서로 다른 </a:t>
                </a:r>
                <a:r>
                  <a:rPr lang="en-US" altLang="ko-KR" sz="1616" dirty="0" smtClean="0"/>
                  <a:t>N</a:t>
                </a:r>
                <a:r>
                  <a:rPr lang="ko-KR" altLang="en-US" sz="1616" smtClean="0"/>
                  <a:t>개의 원소에서 </a:t>
                </a:r>
                <a:r>
                  <a:rPr lang="en-US" altLang="ko-KR" sz="1616" dirty="0" smtClean="0"/>
                  <a:t>K</a:t>
                </a:r>
                <a:r>
                  <a:rPr lang="ko-KR" altLang="en-US" sz="1616" smtClean="0"/>
                  <a:t>개를 </a:t>
                </a:r>
                <a:r>
                  <a:rPr lang="ko-KR" altLang="en-US" sz="1616" b="1" smtClean="0"/>
                  <a:t>중복없이</a:t>
                </a:r>
                <a:r>
                  <a:rPr lang="ko-KR" altLang="en-US" sz="1616" smtClean="0"/>
                  <a:t> 선택 후 </a:t>
                </a:r>
                <a:r>
                  <a:rPr lang="ko-KR" altLang="en-US" sz="1616" b="1" smtClean="0"/>
                  <a:t>순서를 고려하여</a:t>
                </a:r>
                <a:r>
                  <a:rPr lang="ko-KR" altLang="en-US" sz="1616" smtClean="0"/>
                  <a:t> 나열하는 것</a:t>
                </a:r>
                <a:endParaRPr lang="en-US" altLang="ko-KR" sz="1616" dirty="0" smtClean="0"/>
              </a:p>
              <a:p>
                <a:pPr lvl="1"/>
                <a:r>
                  <a:rPr lang="en-US" altLang="ko-KR" sz="1616" dirty="0" smtClean="0"/>
                  <a:t>[1, 2, 3] </a:t>
                </a:r>
                <a:r>
                  <a:rPr lang="ko-KR" altLang="en-US" sz="1616" smtClean="0"/>
                  <a:t>집합에서 </a:t>
                </a:r>
                <a:r>
                  <a:rPr lang="en-US" altLang="ko-KR" sz="1616" dirty="0" smtClean="0"/>
                  <a:t>3</a:t>
                </a:r>
                <a:r>
                  <a:rPr lang="ko-KR" altLang="en-US" sz="1616" smtClean="0"/>
                  <a:t>개를 선택하여 나열하는 순열의 경우의 수는 모두 </a:t>
                </a:r>
                <a:r>
                  <a:rPr lang="en-US" altLang="ko-KR" sz="1616" dirty="0" smtClean="0"/>
                  <a:t>6</a:t>
                </a:r>
                <a:r>
                  <a:rPr lang="ko-KR" altLang="en-US" sz="1616" smtClean="0"/>
                  <a:t>가지</a:t>
                </a:r>
                <a:endParaRPr lang="en-US" altLang="ko-KR" sz="1616" dirty="0"/>
              </a:p>
              <a:p>
                <a:pPr marL="246190" lvl="1" indent="0">
                  <a:buNone/>
                </a:pPr>
                <a:r>
                  <a:rPr lang="en-US" altLang="ko-KR" sz="1616" dirty="0" smtClean="0"/>
                  <a:t>   =&gt; (1, 2, 3) , (1, 3, 2), (2, 1, 3), (2, 3, 1), (3, 1, 2), (3, 2, 1)</a:t>
                </a:r>
              </a:p>
              <a:p>
                <a:pPr lvl="1"/>
                <a:r>
                  <a:rPr lang="ko-KR" altLang="en-US" sz="1616" dirty="0" smtClean="0"/>
                  <a:t>순열의 경우의 수를 계산하는 공식 </a:t>
                </a:r>
                <a:r>
                  <a:rPr lang="en-US" altLang="ko-KR" sz="1616" dirty="0" smtClean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latin typeface="Cambria Math"/>
                          </a:rPr>
                          <m:t>𝑁</m:t>
                        </m:r>
                        <m:r>
                          <a:rPr lang="en-US" altLang="ko-KR" sz="1800" i="1">
                            <a:latin typeface="Cambria Math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altLang="ko-KR" sz="18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sz="1800" i="1">
                                <a:latin typeface="Cambria Math"/>
                              </a:rPr>
                              <m:t>𝐾</m:t>
                            </m:r>
                          </m:e>
                        </m:d>
                        <m:r>
                          <a:rPr lang="en-US" altLang="ko-KR" sz="1800" i="1">
                            <a:latin typeface="Cambria Math"/>
                          </a:rPr>
                          <m:t>!</m:t>
                        </m:r>
                      </m:den>
                    </m:f>
                  </m:oMath>
                </a14:m>
                <a:endParaRPr lang="en-US" altLang="ko-KR" sz="2000" dirty="0"/>
              </a:p>
              <a:p>
                <a:r>
                  <a:rPr lang="ko-KR" altLang="en-US" sz="2000" dirty="0" smtClean="0"/>
                  <a:t>조합</a:t>
                </a:r>
                <a:endParaRPr lang="en-US" altLang="ko-KR" sz="2000" dirty="0" smtClean="0"/>
              </a:p>
              <a:p>
                <a:pPr lvl="1"/>
                <a:r>
                  <a:rPr lang="ko-KR" altLang="en-US" sz="1616" dirty="0">
                    <a:solidFill>
                      <a:prstClr val="black"/>
                    </a:solidFill>
                  </a:rPr>
                  <a:t>서로 다른 </a:t>
                </a:r>
                <a:r>
                  <a:rPr lang="en-US" altLang="ko-KR" sz="1616" dirty="0">
                    <a:solidFill>
                      <a:prstClr val="black"/>
                    </a:solidFill>
                  </a:rPr>
                  <a:t>N</a:t>
                </a:r>
                <a:r>
                  <a:rPr lang="ko-KR" altLang="en-US" sz="1616">
                    <a:solidFill>
                      <a:prstClr val="black"/>
                    </a:solidFill>
                  </a:rPr>
                  <a:t>개의 원소에서 </a:t>
                </a:r>
                <a:r>
                  <a:rPr lang="ko-KR" altLang="en-US" sz="1616" b="1">
                    <a:solidFill>
                      <a:prstClr val="black"/>
                    </a:solidFill>
                  </a:rPr>
                  <a:t>순서에 상관없이</a:t>
                </a:r>
                <a:r>
                  <a:rPr lang="ko-KR" altLang="en-US" sz="1616">
                    <a:solidFill>
                      <a:prstClr val="black"/>
                    </a:solidFill>
                  </a:rPr>
                  <a:t> </a:t>
                </a:r>
                <a:r>
                  <a:rPr lang="en-US" altLang="ko-KR" sz="1616" dirty="0">
                    <a:solidFill>
                      <a:prstClr val="black"/>
                    </a:solidFill>
                  </a:rPr>
                  <a:t>K</a:t>
                </a:r>
                <a:r>
                  <a:rPr lang="ko-KR" altLang="en-US" sz="1616">
                    <a:solidFill>
                      <a:prstClr val="black"/>
                    </a:solidFill>
                  </a:rPr>
                  <a:t>개를 선택하는 것</a:t>
                </a:r>
                <a:endParaRPr lang="en-US" altLang="ko-KR" sz="1616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en-US" altLang="ko-KR" sz="1616" dirty="0">
                    <a:solidFill>
                      <a:prstClr val="black"/>
                    </a:solidFill>
                  </a:rPr>
                  <a:t>[1, 2, 3, 4] </a:t>
                </a:r>
                <a:r>
                  <a:rPr lang="ko-KR" altLang="en-US" sz="1616">
                    <a:solidFill>
                      <a:prstClr val="black"/>
                    </a:solidFill>
                  </a:rPr>
                  <a:t>집합에서 </a:t>
                </a:r>
                <a:r>
                  <a:rPr lang="en-US" altLang="ko-KR" sz="1616" dirty="0">
                    <a:solidFill>
                      <a:prstClr val="black"/>
                    </a:solidFill>
                  </a:rPr>
                  <a:t>2</a:t>
                </a:r>
                <a:r>
                  <a:rPr lang="ko-KR" altLang="en-US" sz="1616">
                    <a:solidFill>
                      <a:prstClr val="black"/>
                    </a:solidFill>
                  </a:rPr>
                  <a:t>개를 선택하는 조합의 경우의 수는 모두 </a:t>
                </a:r>
                <a:r>
                  <a:rPr lang="en-US" altLang="ko-KR" sz="1616" dirty="0">
                    <a:solidFill>
                      <a:prstClr val="black"/>
                    </a:solidFill>
                  </a:rPr>
                  <a:t>6</a:t>
                </a:r>
                <a:r>
                  <a:rPr lang="ko-KR" altLang="en-US" sz="1616">
                    <a:solidFill>
                      <a:prstClr val="black"/>
                    </a:solidFill>
                  </a:rPr>
                  <a:t>가지</a:t>
                </a:r>
                <a:endParaRPr lang="en-US" altLang="ko-KR" sz="1616" dirty="0">
                  <a:solidFill>
                    <a:prstClr val="black"/>
                  </a:solidFill>
                </a:endParaRPr>
              </a:p>
              <a:p>
                <a:pPr marL="246190" lvl="1" indent="0">
                  <a:buNone/>
                </a:pPr>
                <a:r>
                  <a:rPr lang="en-US" altLang="ko-KR" sz="1616" dirty="0">
                    <a:solidFill>
                      <a:prstClr val="black"/>
                    </a:solidFill>
                  </a:rPr>
                  <a:t>   =&gt; (1, 2), (1, 3), (1, 4), (2, 3), (2, 4), (3, 4)</a:t>
                </a:r>
              </a:p>
              <a:p>
                <a:pPr marL="246190" lvl="1" indent="0">
                  <a:buNone/>
                </a:pPr>
                <a:r>
                  <a:rPr lang="en-US" altLang="ko-KR" sz="1200" dirty="0">
                    <a:solidFill>
                      <a:srgbClr val="FF0000"/>
                    </a:solidFill>
                  </a:rPr>
                  <a:t>       ※ </a:t>
                </a:r>
                <a:r>
                  <a:rPr lang="ko-KR" altLang="en-US" sz="1200">
                    <a:solidFill>
                      <a:srgbClr val="FF0000"/>
                    </a:solidFill>
                  </a:rPr>
                  <a:t>순서에 상관 없이 선택하기 때문에 </a:t>
                </a:r>
                <a:r>
                  <a:rPr lang="en-US" altLang="ko-KR" sz="1200" dirty="0">
                    <a:solidFill>
                      <a:srgbClr val="FF0000"/>
                    </a:solidFill>
                  </a:rPr>
                  <a:t>(2, 1) </a:t>
                </a:r>
                <a:r>
                  <a:rPr lang="ko-KR" altLang="en-US" sz="1200">
                    <a:solidFill>
                      <a:srgbClr val="FF0000"/>
                    </a:solidFill>
                  </a:rPr>
                  <a:t>를 선택한 경우는 </a:t>
                </a:r>
                <a:r>
                  <a:rPr lang="en-US" altLang="ko-KR" sz="1200" dirty="0">
                    <a:solidFill>
                      <a:srgbClr val="FF0000"/>
                    </a:solidFill>
                  </a:rPr>
                  <a:t>(1, 2) </a:t>
                </a:r>
                <a:r>
                  <a:rPr lang="ko-KR" altLang="en-US" sz="1200">
                    <a:solidFill>
                      <a:srgbClr val="FF0000"/>
                    </a:solidFill>
                  </a:rPr>
                  <a:t>를 선택한 경우와 같다</a:t>
                </a:r>
                <a:r>
                  <a:rPr lang="en-US" altLang="ko-KR" sz="1200" dirty="0">
                    <a:solidFill>
                      <a:srgbClr val="FF0000"/>
                    </a:solidFill>
                  </a:rPr>
                  <a:t>.</a:t>
                </a:r>
                <a:r>
                  <a:rPr lang="ko-KR" altLang="en-US" sz="1200">
                    <a:solidFill>
                      <a:srgbClr val="FF0000"/>
                    </a:solidFill>
                  </a:rPr>
                  <a:t> </a:t>
                </a:r>
                <a:endParaRPr lang="en-US" altLang="ko-KR" sz="12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ko-KR" altLang="en-US" sz="1616" dirty="0">
                    <a:solidFill>
                      <a:prstClr val="black"/>
                    </a:solidFill>
                  </a:rPr>
                  <a:t>조합의 경우의 수를 계산하는 공식 </a:t>
                </a:r>
                <a:r>
                  <a:rPr lang="en-US" altLang="ko-KR" sz="1616" dirty="0">
                    <a:solidFill>
                      <a:prstClr val="black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latin typeface="Cambria Math"/>
                          </a:rPr>
                          <m:t>𝑁</m:t>
                        </m:r>
                        <m:r>
                          <a:rPr lang="en-US" altLang="ko-KR" sz="1800" i="1">
                            <a:latin typeface="Cambria Math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altLang="ko-KR" sz="18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sz="1800" i="1">
                                <a:latin typeface="Cambria Math"/>
                              </a:rPr>
                              <m:t>𝐾</m:t>
                            </m:r>
                          </m:e>
                        </m:d>
                        <m:r>
                          <a:rPr lang="en-US" altLang="ko-KR" sz="1800" i="1">
                            <a:latin typeface="Cambria Math"/>
                          </a:rPr>
                          <m:t>!(</m:t>
                        </m:r>
                        <m:r>
                          <a:rPr lang="en-US" altLang="ko-KR" sz="1800" i="1">
                            <a:latin typeface="Cambria Math"/>
                          </a:rPr>
                          <m:t>𝐾</m:t>
                        </m:r>
                        <m:r>
                          <a:rPr lang="en-US" altLang="ko-KR" sz="1800" i="1">
                            <a:latin typeface="Cambria Math"/>
                          </a:rPr>
                          <m:t>!)</m:t>
                        </m:r>
                      </m:den>
                    </m:f>
                  </m:oMath>
                </a14:m>
                <a:endParaRPr lang="en-US" altLang="ko-KR" sz="2000" dirty="0" smtClean="0"/>
              </a:p>
              <a:p>
                <a:r>
                  <a:rPr lang="ko-KR" altLang="en-US" sz="2000" dirty="0" smtClean="0"/>
                  <a:t>순열과 조합의 이용</a:t>
                </a:r>
                <a:endParaRPr lang="en-US" altLang="ko-KR" sz="2000" dirty="0" smtClean="0"/>
              </a:p>
              <a:p>
                <a:pPr lvl="1"/>
                <a:r>
                  <a:rPr lang="ko-KR" altLang="en-US" sz="1616" dirty="0" smtClean="0">
                    <a:solidFill>
                      <a:prstClr val="black"/>
                    </a:solidFill>
                  </a:rPr>
                  <a:t>경우의 수를 계산할 때 이용</a:t>
                </a:r>
                <a:endParaRPr lang="en-US" altLang="ko-KR" sz="1616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ko-KR" altLang="en-US" sz="1616" dirty="0" smtClean="0">
                    <a:solidFill>
                      <a:prstClr val="black"/>
                    </a:solidFill>
                  </a:rPr>
                  <a:t>모든 경우의 수를 만들어보며 답을 찾는 경우</a:t>
                </a:r>
                <a:r>
                  <a:rPr lang="en-US" altLang="ko-KR" sz="1616" dirty="0" smtClean="0">
                    <a:solidFill>
                      <a:prstClr val="black"/>
                    </a:solidFill>
                  </a:rPr>
                  <a:t>(</a:t>
                </a:r>
                <a:r>
                  <a:rPr lang="ko-KR" altLang="en-US" sz="1616" smtClean="0">
                    <a:solidFill>
                      <a:prstClr val="black"/>
                    </a:solidFill>
                  </a:rPr>
                  <a:t>완전 탐색</a:t>
                </a:r>
                <a:r>
                  <a:rPr lang="en-US" altLang="ko-KR" sz="1616" dirty="0" smtClean="0">
                    <a:solidFill>
                      <a:prstClr val="black"/>
                    </a:solidFill>
                  </a:rPr>
                  <a:t>)</a:t>
                </a:r>
                <a:r>
                  <a:rPr lang="ko-KR" altLang="en-US" sz="1616" smtClean="0">
                    <a:solidFill>
                      <a:prstClr val="black"/>
                    </a:solidFill>
                  </a:rPr>
                  <a:t>의 </a:t>
                </a:r>
                <a:r>
                  <a:rPr lang="en-US" altLang="ko-KR" sz="1616" dirty="0" smtClean="0">
                    <a:solidFill>
                      <a:prstClr val="black"/>
                    </a:solidFill>
                  </a:rPr>
                  <a:t/>
                </a:r>
                <a:br>
                  <a:rPr lang="en-US" altLang="ko-KR" sz="1616" dirty="0" smtClean="0">
                    <a:solidFill>
                      <a:prstClr val="black"/>
                    </a:solidFill>
                  </a:rPr>
                </a:br>
                <a:r>
                  <a:rPr lang="ko-KR" altLang="en-US" sz="1616" smtClean="0">
                    <a:solidFill>
                      <a:prstClr val="black"/>
                    </a:solidFill>
                  </a:rPr>
                  <a:t>시간 복잡도</a:t>
                </a:r>
                <a:r>
                  <a:rPr lang="en-US" altLang="ko-KR" sz="1616" dirty="0" smtClean="0">
                    <a:solidFill>
                      <a:prstClr val="black"/>
                    </a:solidFill>
                  </a:rPr>
                  <a:t>(</a:t>
                </a:r>
                <a:r>
                  <a:rPr lang="ko-KR" altLang="en-US" sz="1616" smtClean="0">
                    <a:solidFill>
                      <a:prstClr val="black"/>
                    </a:solidFill>
                  </a:rPr>
                  <a:t>문제를 풀기 위해 필요한 계산 량</a:t>
                </a:r>
                <a:r>
                  <a:rPr lang="en-US" altLang="ko-KR" sz="1616" dirty="0" smtClean="0">
                    <a:solidFill>
                      <a:prstClr val="black"/>
                    </a:solidFill>
                  </a:rPr>
                  <a:t>)</a:t>
                </a:r>
                <a:r>
                  <a:rPr lang="ko-KR" altLang="en-US" sz="1616" smtClean="0">
                    <a:solidFill>
                      <a:prstClr val="black"/>
                    </a:solidFill>
                  </a:rPr>
                  <a:t>를 계산할 때 이용</a:t>
                </a:r>
                <a:endParaRPr lang="en-US" altLang="ko-KR" sz="1800" dirty="0" smtClean="0"/>
              </a:p>
              <a:p>
                <a:pPr marL="0" indent="0">
                  <a:buNone/>
                </a:pPr>
                <a:endParaRPr lang="en-US" altLang="ko-KR" sz="1600" dirty="0" smtClean="0"/>
              </a:p>
              <a:p>
                <a:pPr marL="0" indent="0">
                  <a:buNone/>
                </a:pPr>
                <a:endParaRPr lang="en-US" altLang="ko-KR" sz="1600" dirty="0"/>
              </a:p>
              <a:p>
                <a:pPr marL="0" indent="0">
                  <a:buNone/>
                </a:pPr>
                <a:endParaRPr lang="en-US" altLang="ko-KR" sz="1600" dirty="0" smtClean="0"/>
              </a:p>
              <a:p>
                <a:pPr marL="0" indent="0">
                  <a:buNone/>
                </a:pPr>
                <a:endParaRPr lang="en-US" altLang="ko-KR" sz="1600" dirty="0"/>
              </a:p>
              <a:p>
                <a:pPr marL="0" indent="0">
                  <a:buNone/>
                </a:pPr>
                <a:endParaRPr lang="en-US" altLang="ko-KR" sz="1600" dirty="0" smtClean="0"/>
              </a:p>
              <a:p>
                <a:pPr marL="0" indent="0">
                  <a:buNone/>
                </a:pPr>
                <a:endParaRPr lang="en-US" altLang="ko-KR" sz="1600" dirty="0"/>
              </a:p>
              <a:p>
                <a:pPr marL="0" indent="0">
                  <a:buNone/>
                </a:pPr>
                <a:endParaRPr lang="en-US" altLang="ko-KR" sz="1600" dirty="0" smtClean="0"/>
              </a:p>
              <a:p>
                <a:pPr marL="0" indent="0">
                  <a:buNone/>
                </a:pPr>
                <a:endParaRPr lang="en-US" altLang="ko-KR" sz="1600" dirty="0" smtClean="0"/>
              </a:p>
            </p:txBody>
          </p:sp>
        </mc:Choice>
        <mc:Fallback xmlns="">
          <p:sp>
            <p:nvSpPr>
              <p:cNvPr id="5" name="텍스트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594369" y="1423473"/>
                <a:ext cx="7953520" cy="4450000"/>
              </a:xfrm>
              <a:blipFill rotWithShape="0">
                <a:blip r:embed="rId3"/>
                <a:stretch>
                  <a:fillRect l="-2377" t="-2195" b="-161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텍스트 개체 틀 1"/>
          <p:cNvSpPr>
            <a:spLocks noGrp="1"/>
          </p:cNvSpPr>
          <p:nvPr>
            <p:ph type="body" idx="1"/>
          </p:nvPr>
        </p:nvSpPr>
        <p:spPr>
          <a:xfrm>
            <a:off x="515539" y="861394"/>
            <a:ext cx="8111181" cy="767407"/>
          </a:xfrm>
        </p:spPr>
        <p:txBody>
          <a:bodyPr/>
          <a:lstStyle/>
          <a:p>
            <a:r>
              <a:rPr lang="ko-KR" altLang="en-US" dirty="0" smtClean="0"/>
              <a:t>순열과 조합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679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/>
          <p:cNvGrpSpPr/>
          <p:nvPr/>
        </p:nvGrpSpPr>
        <p:grpSpPr>
          <a:xfrm>
            <a:off x="6297699" y="3617473"/>
            <a:ext cx="2329020" cy="2329024"/>
            <a:chOff x="5939692" y="1391137"/>
            <a:chExt cx="2329020" cy="2329024"/>
          </a:xfrm>
        </p:grpSpPr>
        <p:grpSp>
          <p:nvGrpSpPr>
            <p:cNvPr id="65" name="그룹 64"/>
            <p:cNvGrpSpPr/>
            <p:nvPr/>
          </p:nvGrpSpPr>
          <p:grpSpPr>
            <a:xfrm>
              <a:off x="5939692" y="1391137"/>
              <a:ext cx="2329020" cy="2329024"/>
              <a:chOff x="1883508" y="1766277"/>
              <a:chExt cx="2329020" cy="2329024"/>
            </a:xfrm>
          </p:grpSpPr>
          <p:sp>
            <p:nvSpPr>
              <p:cNvPr id="67" name="모서리가 둥근 직사각형 66"/>
              <p:cNvSpPr/>
              <p:nvPr/>
            </p:nvSpPr>
            <p:spPr>
              <a:xfrm>
                <a:off x="1883508" y="1766277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18000" rIns="18000"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</a:rPr>
                  <a:t>구현</a:t>
                </a:r>
                <a:r>
                  <a:rPr lang="en-US" altLang="ko-KR" sz="1000" b="1" dirty="0">
                    <a:solidFill>
                      <a:schemeClr val="bg1"/>
                    </a:solidFill>
                  </a:rPr>
                  <a:t>/</a:t>
                </a:r>
              </a:p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</a:rPr>
                  <a:t>시뮬레이션</a:t>
                </a:r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2672877" y="1766277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그래프</a:t>
                </a:r>
                <a:endParaRPr lang="en-US" altLang="ko-KR" sz="1000" b="1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이론</a:t>
                </a:r>
              </a:p>
            </p:txBody>
          </p:sp>
          <p:sp>
            <p:nvSpPr>
              <p:cNvPr id="69" name="모서리가 둥근 직사각형 68"/>
              <p:cNvSpPr/>
              <p:nvPr/>
            </p:nvSpPr>
            <p:spPr>
              <a:xfrm>
                <a:off x="3462249" y="1766277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동적</a:t>
                </a:r>
                <a:endParaRPr lang="en-US" altLang="ko-KR" sz="1000" b="1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계획법</a:t>
                </a:r>
              </a:p>
            </p:txBody>
          </p:sp>
          <p:sp>
            <p:nvSpPr>
              <p:cNvPr id="70" name="모서리가 둥근 직사각형 69"/>
              <p:cNvSpPr/>
              <p:nvPr/>
            </p:nvSpPr>
            <p:spPr>
              <a:xfrm>
                <a:off x="1883508" y="2555649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18000" rIns="18000"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</a:rPr>
                  <a:t>수학</a:t>
                </a:r>
                <a:r>
                  <a:rPr lang="en-US" altLang="ko-KR" sz="1000" b="1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000" b="1" dirty="0">
                    <a:solidFill>
                      <a:schemeClr val="bg1"/>
                    </a:solidFill>
                  </a:rPr>
                  <a:t>기하</a:t>
                </a:r>
              </a:p>
            </p:txBody>
          </p:sp>
          <p:sp>
            <p:nvSpPr>
              <p:cNvPr id="71" name="모서리가 둥근 직사각형 70"/>
              <p:cNvSpPr/>
              <p:nvPr/>
            </p:nvSpPr>
            <p:spPr>
              <a:xfrm>
                <a:off x="3462249" y="2555649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자료구조</a:t>
                </a:r>
              </a:p>
            </p:txBody>
          </p:sp>
          <p:sp>
            <p:nvSpPr>
              <p:cNvPr id="72" name="모서리가 둥근 직사각형 71"/>
              <p:cNvSpPr/>
              <p:nvPr/>
            </p:nvSpPr>
            <p:spPr>
              <a:xfrm>
                <a:off x="1883508" y="3345022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조합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/</a:t>
                </a:r>
              </a:p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완전탐색</a:t>
                </a:r>
              </a:p>
            </p:txBody>
          </p:sp>
          <p:sp>
            <p:nvSpPr>
              <p:cNvPr id="73" name="모서리가 둥근 직사각형 72"/>
              <p:cNvSpPr/>
              <p:nvPr/>
            </p:nvSpPr>
            <p:spPr>
              <a:xfrm>
                <a:off x="2672877" y="3345022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err="1" smtClean="0">
                    <a:solidFill>
                      <a:schemeClr val="tx1"/>
                    </a:solidFill>
                  </a:rPr>
                  <a:t>탐욕법</a:t>
                </a:r>
                <a:endParaRPr lang="ko-KR" altLang="en-US" sz="10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모서리가 둥근 직사각형 73"/>
              <p:cNvSpPr/>
              <p:nvPr/>
            </p:nvSpPr>
            <p:spPr>
              <a:xfrm>
                <a:off x="3462249" y="3345022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비정형</a:t>
                </a:r>
              </a:p>
            </p:txBody>
          </p:sp>
        </p:grpSp>
        <p:pic>
          <p:nvPicPr>
            <p:cNvPr id="66" name="Picture 4" descr="puzzl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4583" y="2219096"/>
              <a:ext cx="699233" cy="699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rgbClr val="009CE1"/>
                </a:solidFill>
              </a:rPr>
              <a:t>II</a:t>
            </a:r>
            <a:r>
              <a:rPr lang="en-US" altLang="ko-KR" sz="1200" dirty="0">
                <a:solidFill>
                  <a:srgbClr val="009CE1"/>
                </a:solidFill>
              </a:rPr>
              <a:t>. </a:t>
            </a:r>
            <a:r>
              <a:rPr lang="ko-KR" altLang="en-US" sz="1200" dirty="0" smtClean="0">
                <a:solidFill>
                  <a:srgbClr val="009CE1"/>
                </a:solidFill>
              </a:rPr>
              <a:t>논리구현 및 기초수학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dirty="0" smtClean="0"/>
              <a:t>추가 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검정 </a:t>
            </a:r>
            <a:r>
              <a:rPr lang="en-US" altLang="ko-KR" dirty="0"/>
              <a:t>Advanced </a:t>
            </a:r>
            <a:r>
              <a:rPr lang="ko-KR" altLang="en-US" dirty="0"/>
              <a:t>과정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15539" y="1171600"/>
            <a:ext cx="8111180" cy="4567047"/>
          </a:xfrm>
        </p:spPr>
        <p:txBody>
          <a:bodyPr/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기출</a:t>
            </a:r>
            <a:r>
              <a:rPr lang="en-US" altLang="ko-KR" sz="1600" dirty="0"/>
              <a:t>I-0004] </a:t>
            </a:r>
            <a:r>
              <a:rPr lang="ko-KR" altLang="en-US" sz="1600" dirty="0"/>
              <a:t>계산기   </a:t>
            </a:r>
          </a:p>
          <a:p>
            <a:pPr marL="0" indent="0">
              <a:buNone/>
            </a:pPr>
            <a:endParaRPr lang="en-US" altLang="ko-KR" sz="1600" dirty="0" smtClean="0"/>
          </a:p>
          <a:p>
            <a:r>
              <a:rPr lang="en-US" altLang="ko-KR" sz="1600" dirty="0"/>
              <a:t>[</a:t>
            </a:r>
            <a:r>
              <a:rPr lang="ko-KR" altLang="en-US" sz="1600" dirty="0"/>
              <a:t>기출</a:t>
            </a:r>
            <a:r>
              <a:rPr lang="en-US" altLang="ko-KR" sz="1600" dirty="0"/>
              <a:t>I-0010] SET </a:t>
            </a:r>
            <a:r>
              <a:rPr lang="ko-KR" altLang="en-US" sz="1600" dirty="0"/>
              <a:t>게임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[</a:t>
            </a:r>
            <a:r>
              <a:rPr lang="ko-KR" altLang="en-US" sz="1600" dirty="0"/>
              <a:t>기출</a:t>
            </a:r>
            <a:r>
              <a:rPr lang="en-US" altLang="ko-KR" sz="1600" dirty="0"/>
              <a:t>I-0011] OCR</a:t>
            </a:r>
          </a:p>
          <a:p>
            <a:pPr marL="0" indent="0">
              <a:buNone/>
            </a:pPr>
            <a:endParaRPr lang="en-US" altLang="ko-KR" sz="1600" dirty="0" smtClean="0"/>
          </a:p>
          <a:p>
            <a:r>
              <a:rPr lang="en-US" altLang="ko-KR" sz="1600" dirty="0"/>
              <a:t>[</a:t>
            </a:r>
            <a:r>
              <a:rPr lang="ko-KR" altLang="en-US" sz="1600" dirty="0"/>
              <a:t>기출</a:t>
            </a:r>
            <a:r>
              <a:rPr lang="en-US" altLang="ko-KR" sz="1600" dirty="0"/>
              <a:t>A-0003] </a:t>
            </a:r>
            <a:r>
              <a:rPr lang="ko-KR" altLang="en-US" sz="1600" dirty="0" err="1"/>
              <a:t>행렬접기</a:t>
            </a:r>
            <a:endParaRPr lang="ko-KR" altLang="en-US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[</a:t>
            </a:r>
            <a:r>
              <a:rPr lang="ko-KR" altLang="en-US" sz="1600" dirty="0"/>
              <a:t>연습</a:t>
            </a:r>
            <a:r>
              <a:rPr lang="en-US" altLang="ko-KR" sz="1600" dirty="0"/>
              <a:t>A-0025] </a:t>
            </a:r>
            <a:r>
              <a:rPr lang="ko-KR" altLang="en-US" sz="1600" dirty="0"/>
              <a:t>중화요리</a:t>
            </a:r>
            <a:endParaRPr lang="en-US" altLang="ko-KR" sz="1400" dirty="0"/>
          </a:p>
          <a:p>
            <a:endParaRPr lang="en-US" altLang="ko-KR" sz="1600" dirty="0" smtClean="0"/>
          </a:p>
          <a:p>
            <a:r>
              <a:rPr lang="en-US" altLang="ko-KR" sz="1600" dirty="0"/>
              <a:t>[</a:t>
            </a:r>
            <a:r>
              <a:rPr lang="ko-KR" altLang="en-US" sz="1600" dirty="0"/>
              <a:t>기출</a:t>
            </a:r>
            <a:r>
              <a:rPr lang="en-US" altLang="ko-KR" sz="1600" dirty="0"/>
              <a:t>I-0012] </a:t>
            </a:r>
            <a:r>
              <a:rPr lang="ko-KR" altLang="en-US" sz="1600" dirty="0" err="1"/>
              <a:t>네크로노미콘</a:t>
            </a:r>
            <a:endParaRPr lang="ko-KR" altLang="en-US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[</a:t>
            </a:r>
            <a:r>
              <a:rPr lang="ko-KR" altLang="en-US" sz="1600" dirty="0"/>
              <a:t>연습</a:t>
            </a:r>
            <a:r>
              <a:rPr lang="en-US" altLang="ko-KR" sz="1600" dirty="0"/>
              <a:t>A-0004] </a:t>
            </a:r>
            <a:r>
              <a:rPr lang="ko-KR" altLang="en-US" sz="1600" dirty="0"/>
              <a:t>선거 </a:t>
            </a:r>
          </a:p>
          <a:p>
            <a:endParaRPr lang="en-US" altLang="ko-KR" sz="1600" dirty="0" smtClean="0"/>
          </a:p>
          <a:p>
            <a:pPr lvl="1"/>
            <a:endParaRPr lang="en-US" altLang="ko-KR" sz="1400" dirty="0" smtClean="0"/>
          </a:p>
          <a:p>
            <a:pPr marL="246190" lvl="1" indent="0">
              <a:buNone/>
            </a:pPr>
            <a:endParaRPr lang="en-US" altLang="ko-KR" sz="1400" dirty="0" smtClean="0"/>
          </a:p>
          <a:p>
            <a:endParaRPr lang="en-US" altLang="ko-KR" sz="1584" dirty="0" smtClean="0"/>
          </a:p>
          <a:p>
            <a:endParaRPr lang="en-US" altLang="ko-KR" sz="1584" dirty="0"/>
          </a:p>
          <a:p>
            <a:endParaRPr lang="en-US" altLang="ko-KR" sz="1584" dirty="0"/>
          </a:p>
        </p:txBody>
      </p:sp>
    </p:spTree>
    <p:extLst>
      <p:ext uri="{BB962C8B-B14F-4D97-AF65-F5344CB8AC3E}">
        <p14:creationId xmlns:p14="http://schemas.microsoft.com/office/powerpoint/2010/main" val="273991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 smtClean="0"/>
              <a:t>III. </a:t>
            </a:r>
            <a:r>
              <a:rPr lang="ko-KR" altLang="en-US" sz="1200" smtClean="0"/>
              <a:t>기초 자료 구조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mtClean="0"/>
              <a:t>기초 자료구조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673199" y="1070343"/>
            <a:ext cx="8111180" cy="805349"/>
          </a:xfrm>
        </p:spPr>
        <p:txBody>
          <a:bodyPr/>
          <a:lstStyle/>
          <a:p>
            <a:r>
              <a:rPr lang="ko-KR" altLang="en-US" sz="1600" dirty="0" err="1" smtClean="0"/>
              <a:t>스택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(Stack)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611560" y="1340768"/>
            <a:ext cx="8280301" cy="5040560"/>
          </a:xfrm>
          <a:prstGeom prst="rect">
            <a:avLst/>
          </a:prstGeom>
        </p:spPr>
        <p:txBody>
          <a:bodyPr/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142" indent="-243516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65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690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316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453" indent="-285750">
              <a:lnSpc>
                <a:spcPct val="150000"/>
              </a:lnSpc>
            </a:pPr>
            <a:r>
              <a:rPr lang="ko-KR" altLang="en-US" sz="1400" dirty="0" err="1" smtClean="0">
                <a:solidFill>
                  <a:prstClr val="black"/>
                </a:solidFill>
              </a:rPr>
              <a:t>스택</a:t>
            </a:r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(Stack)</a:t>
            </a:r>
          </a:p>
          <a:p>
            <a:pPr marL="675376" lvl="1" indent="-285750">
              <a:lnSpc>
                <a:spcPct val="150000"/>
              </a:lnSpc>
            </a:pPr>
            <a:r>
              <a:rPr lang="ko-KR" altLang="en-US" sz="1400" dirty="0" smtClean="0"/>
              <a:t>삽입연산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삭제연산이 한 방향에서 </a:t>
            </a:r>
            <a:r>
              <a:rPr lang="ko-KR" altLang="en-US" sz="1400" smtClean="0"/>
              <a:t>이루어지는 선형 자료구조</a:t>
            </a:r>
            <a:r>
              <a:rPr lang="en-US" altLang="ko-KR" sz="1400" dirty="0" smtClean="0"/>
              <a:t>.</a:t>
            </a:r>
          </a:p>
          <a:p>
            <a:pPr marL="675376" lvl="1" indent="-285750">
              <a:lnSpc>
                <a:spcPct val="150000"/>
              </a:lnSpc>
            </a:pPr>
            <a:r>
              <a:rPr lang="ko-KR" altLang="en-US" sz="1400" dirty="0" smtClean="0"/>
              <a:t>한 방향에서 삽입과 삭제가 이루어지기 때문에 나중에 삽입된 데이터가 먼저 삭제되는 </a:t>
            </a:r>
            <a:r>
              <a:rPr lang="ko-KR" altLang="en-US" sz="1400" dirty="0" err="1" smtClean="0"/>
              <a:t>후입선출</a:t>
            </a:r>
            <a:r>
              <a:rPr lang="en-US" altLang="ko-KR" sz="1400" dirty="0" smtClean="0"/>
              <a:t>(LIFO, Last In First Out) </a:t>
            </a:r>
            <a:r>
              <a:rPr lang="ko-KR" altLang="en-US" sz="1400" dirty="0" smtClean="0"/>
              <a:t>구조를 가진다</a:t>
            </a:r>
            <a:r>
              <a:rPr lang="en-US" altLang="ko-KR" sz="1400" dirty="0" smtClean="0"/>
              <a:t>.</a:t>
            </a:r>
          </a:p>
          <a:p>
            <a:pPr marL="675376" lvl="1" indent="-285750">
              <a:lnSpc>
                <a:spcPct val="150000"/>
              </a:lnSpc>
            </a:pPr>
            <a:r>
              <a:rPr lang="ko-KR" altLang="en-US" sz="1400" dirty="0" err="1" smtClean="0"/>
              <a:t>스택에</a:t>
            </a:r>
            <a:r>
              <a:rPr lang="ko-KR" altLang="en-US" sz="1400" dirty="0" smtClean="0"/>
              <a:t> 데이터가 삽입될 위치를 </a:t>
            </a:r>
            <a:r>
              <a:rPr lang="en-US" altLang="ko-KR" sz="1400" dirty="0" smtClean="0"/>
              <a:t>Top</a:t>
            </a:r>
            <a:r>
              <a:rPr lang="ko-KR" altLang="en-US" sz="1400" dirty="0" smtClean="0"/>
              <a:t>이라고 한다</a:t>
            </a:r>
            <a:r>
              <a:rPr lang="en-US" altLang="ko-KR" sz="1400" dirty="0" smtClean="0"/>
              <a:t>. 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416029"/>
              </p:ext>
            </p:extLst>
          </p:nvPr>
        </p:nvGraphicFramePr>
        <p:xfrm>
          <a:off x="2152858" y="4445383"/>
          <a:ext cx="576064" cy="1584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</a:tblGrid>
              <a:tr h="3168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Top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cxnSp>
        <p:nvCxnSpPr>
          <p:cNvPr id="10" name="구부러진 연결선 9"/>
          <p:cNvCxnSpPr/>
          <p:nvPr/>
        </p:nvCxnSpPr>
        <p:spPr>
          <a:xfrm>
            <a:off x="1540032" y="3797311"/>
            <a:ext cx="875928" cy="648072"/>
          </a:xfrm>
          <a:prstGeom prst="curved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/>
          <p:nvPr/>
        </p:nvCxnSpPr>
        <p:spPr>
          <a:xfrm rot="5400000" flipH="1" flipV="1">
            <a:off x="6675979" y="3585979"/>
            <a:ext cx="700641" cy="977529"/>
          </a:xfrm>
          <a:prstGeom prst="curved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1560" y="3638491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삽입 </a:t>
            </a:r>
            <a:r>
              <a:rPr lang="en-US" altLang="ko-KR" sz="1200" dirty="0" smtClean="0"/>
              <a:t>(Push)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7525224" y="3587577"/>
            <a:ext cx="907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삭제 </a:t>
            </a:r>
            <a:r>
              <a:rPr lang="en-US" altLang="ko-KR" sz="1200" dirty="0" smtClean="0"/>
              <a:t>(Pop)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862160" y="3957872"/>
            <a:ext cx="716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Push(1)</a:t>
            </a:r>
          </a:p>
          <a:p>
            <a:r>
              <a:rPr lang="en-US" altLang="ko-KR" sz="1200" dirty="0" smtClean="0"/>
              <a:t>Push(2)</a:t>
            </a:r>
          </a:p>
          <a:p>
            <a:r>
              <a:rPr lang="en-US" altLang="ko-KR" sz="1200" dirty="0" smtClean="0"/>
              <a:t>Push(3)</a:t>
            </a:r>
            <a:endParaRPr lang="ko-KR" altLang="en-US" sz="1200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79127"/>
              </p:ext>
            </p:extLst>
          </p:nvPr>
        </p:nvGraphicFramePr>
        <p:xfrm>
          <a:off x="4206586" y="4451456"/>
          <a:ext cx="576064" cy="1584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</a:tblGrid>
              <a:tr h="3168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Top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660173"/>
              </p:ext>
            </p:extLst>
          </p:nvPr>
        </p:nvGraphicFramePr>
        <p:xfrm>
          <a:off x="6260314" y="4445383"/>
          <a:ext cx="576064" cy="1584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</a:tblGrid>
              <a:tr h="3168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Top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525224" y="3909219"/>
            <a:ext cx="909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Pop() -&gt; 3</a:t>
            </a:r>
          </a:p>
          <a:p>
            <a:r>
              <a:rPr lang="en-US" altLang="ko-KR" sz="1200" dirty="0" smtClean="0"/>
              <a:t>Pop() -&gt; 2</a:t>
            </a:r>
            <a:endParaRPr lang="ko-KR" altLang="en-US" sz="1200" dirty="0"/>
          </a:p>
        </p:txBody>
      </p:sp>
      <p:sp>
        <p:nvSpPr>
          <p:cNvPr id="18" name="오른쪽 화살표 17"/>
          <p:cNvSpPr/>
          <p:nvPr/>
        </p:nvSpPr>
        <p:spPr>
          <a:xfrm>
            <a:off x="3146631" y="4949439"/>
            <a:ext cx="576064" cy="288031"/>
          </a:xfrm>
          <a:prstGeom prst="right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5266541" y="4949439"/>
            <a:ext cx="576064" cy="288031"/>
          </a:xfrm>
          <a:prstGeom prst="right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27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 smtClean="0"/>
              <a:t>III. </a:t>
            </a:r>
            <a:r>
              <a:rPr lang="ko-KR" altLang="en-US" sz="1200" smtClean="0"/>
              <a:t>기초 자료 구조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mtClean="0"/>
              <a:t>기초 자료구조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673199" y="1070343"/>
            <a:ext cx="8111180" cy="805349"/>
          </a:xfrm>
        </p:spPr>
        <p:txBody>
          <a:bodyPr/>
          <a:lstStyle/>
          <a:p>
            <a:r>
              <a:rPr lang="ko-KR" altLang="en-US" sz="1600" dirty="0" err="1" smtClean="0"/>
              <a:t>스택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(Stack) </a:t>
            </a:r>
            <a:r>
              <a:rPr lang="ko-KR" altLang="en-US" sz="1600" smtClean="0"/>
              <a:t>기본 </a:t>
            </a:r>
            <a:r>
              <a:rPr lang="en-US" altLang="ko-KR" sz="1600" dirty="0" smtClean="0"/>
              <a:t>API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673199" y="1587903"/>
            <a:ext cx="8280301" cy="5040560"/>
          </a:xfrm>
          <a:prstGeom prst="rect">
            <a:avLst/>
          </a:prstGeom>
        </p:spPr>
        <p:txBody>
          <a:bodyPr/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142" indent="-243516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65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690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316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Tx/>
              <a:buChar char="-"/>
            </a:pPr>
            <a:r>
              <a:rPr lang="en-US" altLang="ko-KR" sz="1800" b="1" dirty="0" smtClean="0"/>
              <a:t>JAVA</a:t>
            </a:r>
          </a:p>
          <a:p>
            <a:pPr marL="0" indent="0" fontAlgn="base">
              <a:buNone/>
            </a:pPr>
            <a:r>
              <a:rPr lang="en-US" altLang="ko-KR" sz="1800" b="1" dirty="0" smtClean="0"/>
              <a:t>  </a:t>
            </a:r>
            <a:r>
              <a:rPr lang="en-US" altLang="ko-KR" sz="1800" b="1" dirty="0" err="1" smtClean="0"/>
              <a:t>Deque.addFirst</a:t>
            </a:r>
            <a:r>
              <a:rPr lang="en-US" altLang="ko-KR" sz="1800" b="1" dirty="0" smtClean="0"/>
              <a:t>() </a:t>
            </a:r>
            <a:r>
              <a:rPr lang="en-US" altLang="ko-KR" sz="1800" dirty="0" smtClean="0"/>
              <a:t>: Top</a:t>
            </a:r>
            <a:r>
              <a:rPr lang="ko-KR" altLang="en-US" sz="1800" smtClean="0"/>
              <a:t>에 값을 추가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pPr marL="0" indent="0" fontAlgn="base">
              <a:buNone/>
            </a:pPr>
            <a:r>
              <a:rPr lang="en-US" altLang="ko-KR" sz="1800" dirty="0" smtClean="0"/>
              <a:t>  </a:t>
            </a:r>
            <a:r>
              <a:rPr lang="en-US" altLang="ko-KR" sz="1800" b="1" dirty="0" err="1" smtClean="0"/>
              <a:t>Deque.pollFirst</a:t>
            </a:r>
            <a:r>
              <a:rPr lang="en-US" altLang="ko-KR" sz="1800" b="1" dirty="0" smtClean="0"/>
              <a:t>() </a:t>
            </a:r>
            <a:r>
              <a:rPr lang="en-US" altLang="ko-KR" sz="1800" dirty="0" smtClean="0"/>
              <a:t>: Top</a:t>
            </a:r>
            <a:r>
              <a:rPr lang="ko-KR" altLang="en-US" sz="1800" smtClean="0"/>
              <a:t>에 있는 </a:t>
            </a:r>
            <a:r>
              <a:rPr lang="ko-KR" altLang="en-US" sz="1800"/>
              <a:t>값을 반환하고 </a:t>
            </a:r>
            <a:r>
              <a:rPr lang="en-US" altLang="ko-KR" sz="1800" dirty="0"/>
              <a:t>stack</a:t>
            </a:r>
            <a:r>
              <a:rPr lang="ko-KR" altLang="en-US" sz="1800"/>
              <a:t>에서 삭제한다</a:t>
            </a:r>
            <a:r>
              <a:rPr lang="en-US" altLang="ko-KR" sz="1800" dirty="0"/>
              <a:t>.</a:t>
            </a:r>
          </a:p>
          <a:p>
            <a:pPr marL="0" indent="0" fontAlgn="base">
              <a:buNone/>
            </a:pPr>
            <a:r>
              <a:rPr lang="en-US" altLang="ko-KR" sz="1800" dirty="0" smtClean="0"/>
              <a:t>  </a:t>
            </a:r>
            <a:r>
              <a:rPr lang="en-US" altLang="ko-KR" sz="1800" b="1" dirty="0" err="1" smtClean="0"/>
              <a:t>Deque.peekFirst</a:t>
            </a:r>
            <a:r>
              <a:rPr lang="en-US" altLang="ko-KR" sz="1800" b="1" dirty="0" smtClean="0"/>
              <a:t>() </a:t>
            </a:r>
            <a:r>
              <a:rPr lang="en-US" altLang="ko-KR" sz="1800" dirty="0"/>
              <a:t>: </a:t>
            </a:r>
            <a:r>
              <a:rPr lang="en-US" altLang="ko-KR" sz="1800" dirty="0" smtClean="0"/>
              <a:t>Top</a:t>
            </a:r>
            <a:r>
              <a:rPr lang="ko-KR" altLang="en-US" sz="1800" smtClean="0"/>
              <a:t>에 있는 </a:t>
            </a:r>
            <a:r>
              <a:rPr lang="ko-KR" altLang="en-US" sz="1800"/>
              <a:t>값을 반환한다</a:t>
            </a:r>
            <a:r>
              <a:rPr lang="en-US" altLang="ko-KR" sz="1800" dirty="0"/>
              <a:t>.</a:t>
            </a:r>
          </a:p>
          <a:p>
            <a:pPr marL="0" indent="0" fontAlgn="base">
              <a:buNone/>
            </a:pPr>
            <a:r>
              <a:rPr lang="en-US" altLang="ko-KR" sz="1800" dirty="0" smtClean="0"/>
              <a:t>  </a:t>
            </a:r>
            <a:r>
              <a:rPr lang="en-US" altLang="ko-KR" sz="1800" b="1" dirty="0" err="1"/>
              <a:t>Deque</a:t>
            </a:r>
            <a:r>
              <a:rPr lang="en-US" altLang="ko-KR" sz="1800" b="1" dirty="0" err="1" smtClean="0"/>
              <a:t>.isEmpty</a:t>
            </a:r>
            <a:r>
              <a:rPr lang="en-US" altLang="ko-KR" sz="1800" b="1" dirty="0"/>
              <a:t>() </a:t>
            </a:r>
            <a:r>
              <a:rPr lang="en-US" altLang="ko-KR" sz="1800" dirty="0"/>
              <a:t>: </a:t>
            </a:r>
            <a:r>
              <a:rPr lang="ko-KR" altLang="en-US" sz="1800"/>
              <a:t>스택이 비어있을 경우 </a:t>
            </a:r>
            <a:r>
              <a:rPr lang="en-US" altLang="ko-KR" sz="1800" dirty="0"/>
              <a:t>true</a:t>
            </a:r>
            <a:r>
              <a:rPr lang="ko-KR" altLang="en-US" sz="1800"/>
              <a:t>를 </a:t>
            </a:r>
            <a:r>
              <a:rPr lang="ko-KR" altLang="en-US" sz="1800" smtClean="0"/>
              <a:t>반환</a:t>
            </a:r>
            <a:endParaRPr lang="en-US" altLang="ko-KR" sz="1800" dirty="0" smtClean="0"/>
          </a:p>
          <a:p>
            <a:pPr marL="0" indent="0" fontAlgn="base">
              <a:buNone/>
            </a:pPr>
            <a:endParaRPr lang="en-US" altLang="ko-KR" sz="1800" dirty="0" smtClean="0"/>
          </a:p>
          <a:p>
            <a:pPr marL="0" indent="0" fontAlgn="base">
              <a:buNone/>
            </a:pPr>
            <a:endParaRPr lang="en-US" altLang="ko-KR" sz="1800" dirty="0"/>
          </a:p>
          <a:p>
            <a:pPr marL="0" indent="0" fontAlgn="base">
              <a:buNone/>
            </a:pPr>
            <a:r>
              <a:rPr lang="en-US" altLang="ko-KR" sz="1800" b="1" dirty="0" smtClean="0"/>
              <a:t>- C</a:t>
            </a:r>
            <a:r>
              <a:rPr lang="ko-KR" altLang="en-US" sz="1800" b="1" smtClean="0"/>
              <a:t>언어 </a:t>
            </a:r>
            <a:endParaRPr lang="en-US" altLang="ko-KR" sz="1800" b="1" dirty="0" smtClean="0"/>
          </a:p>
          <a:p>
            <a:pPr marL="0" indent="0" fontAlgn="base">
              <a:buNone/>
            </a:pPr>
            <a:r>
              <a:rPr lang="en-US" altLang="ko-KR" sz="1800" b="1" dirty="0" smtClean="0"/>
              <a:t>   </a:t>
            </a:r>
            <a:r>
              <a:rPr lang="en-US" altLang="ko-KR" sz="1800" b="1" dirty="0" err="1" smtClean="0"/>
              <a:t>stack.push</a:t>
            </a:r>
            <a:r>
              <a:rPr lang="en-US" altLang="ko-KR" sz="1800" b="1" dirty="0" smtClean="0"/>
              <a:t>(e) </a:t>
            </a:r>
            <a:r>
              <a:rPr lang="en-US" altLang="ko-KR" sz="1800" dirty="0" smtClean="0"/>
              <a:t>: top</a:t>
            </a:r>
            <a:r>
              <a:rPr lang="ko-KR" altLang="en-US" sz="1800" smtClean="0"/>
              <a:t>에 </a:t>
            </a:r>
            <a:r>
              <a:rPr lang="en-US" altLang="ko-KR" sz="1800" dirty="0" smtClean="0"/>
              <a:t>e</a:t>
            </a:r>
            <a:r>
              <a:rPr lang="ko-KR" altLang="en-US" sz="1800" smtClean="0"/>
              <a:t>를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추가</a:t>
            </a:r>
            <a:r>
              <a:rPr lang="en-US" altLang="ko-KR" sz="1800" dirty="0" smtClean="0"/>
              <a:t>.</a:t>
            </a:r>
          </a:p>
          <a:p>
            <a:pPr marL="0" indent="0" fontAlgn="base">
              <a:buNone/>
            </a:pPr>
            <a:r>
              <a:rPr lang="en-US" altLang="ko-KR" sz="1800" b="1" dirty="0"/>
              <a:t> </a:t>
            </a:r>
            <a:r>
              <a:rPr lang="en-US" altLang="ko-KR" sz="1800" b="1" dirty="0" smtClean="0"/>
              <a:t>  </a:t>
            </a:r>
            <a:r>
              <a:rPr lang="en-US" altLang="ko-KR" sz="1800" b="1" dirty="0" err="1" smtClean="0"/>
              <a:t>stack.pop</a:t>
            </a:r>
            <a:r>
              <a:rPr lang="en-US" altLang="ko-KR" sz="1800" b="1" dirty="0" smtClean="0"/>
              <a:t>() : </a:t>
            </a:r>
            <a:r>
              <a:rPr lang="en-US" altLang="ko-KR" sz="1800" dirty="0" smtClean="0"/>
              <a:t>top</a:t>
            </a:r>
            <a:r>
              <a:rPr lang="ko-KR" altLang="en-US" sz="1800" smtClean="0"/>
              <a:t>에 있는 원소를 삭제</a:t>
            </a:r>
            <a:r>
              <a:rPr lang="en-US" altLang="ko-KR" sz="1800" dirty="0" smtClean="0"/>
              <a:t>.</a:t>
            </a:r>
          </a:p>
          <a:p>
            <a:pPr marL="0" indent="0" fontAlgn="base">
              <a:buNone/>
            </a:pPr>
            <a:r>
              <a:rPr lang="en-US" altLang="ko-KR" sz="1800" b="1" dirty="0"/>
              <a:t> </a:t>
            </a:r>
            <a:r>
              <a:rPr lang="en-US" altLang="ko-KR" sz="1800" b="1" dirty="0" smtClean="0"/>
              <a:t>  </a:t>
            </a:r>
            <a:r>
              <a:rPr lang="en-US" altLang="ko-KR" sz="1800" b="1" dirty="0" err="1" smtClean="0"/>
              <a:t>stack.top</a:t>
            </a:r>
            <a:r>
              <a:rPr lang="en-US" altLang="ko-KR" sz="1800" b="1" dirty="0" smtClean="0"/>
              <a:t>() : </a:t>
            </a:r>
            <a:r>
              <a:rPr lang="en-US" altLang="ko-KR" sz="1800" dirty="0" smtClean="0"/>
              <a:t>top</a:t>
            </a:r>
            <a:r>
              <a:rPr lang="ko-KR" altLang="en-US" sz="1800" smtClean="0"/>
              <a:t>에 있는 원소를 반환</a:t>
            </a:r>
            <a:r>
              <a:rPr lang="en-US" altLang="ko-KR" sz="1800" dirty="0" smtClean="0"/>
              <a:t>.</a:t>
            </a:r>
          </a:p>
          <a:p>
            <a:pPr marL="0" indent="0" fontAlgn="base">
              <a:buNone/>
            </a:pPr>
            <a:r>
              <a:rPr lang="en-US" altLang="ko-KR" sz="1800" b="1" dirty="0" smtClean="0"/>
              <a:t>   </a:t>
            </a:r>
            <a:r>
              <a:rPr lang="en-US" altLang="ko-KR" sz="1800" b="1" dirty="0" err="1" smtClean="0"/>
              <a:t>stack.empty</a:t>
            </a:r>
            <a:r>
              <a:rPr lang="en-US" altLang="ko-KR" sz="1800" b="1" dirty="0" smtClean="0"/>
              <a:t>() : </a:t>
            </a:r>
            <a:r>
              <a:rPr lang="ko-KR" altLang="en-US" sz="1800"/>
              <a:t>스택이 비어있을 경우 </a:t>
            </a:r>
            <a:r>
              <a:rPr lang="en-US" altLang="ko-KR" sz="1800" dirty="0"/>
              <a:t>true</a:t>
            </a:r>
            <a:r>
              <a:rPr lang="ko-KR" altLang="en-US" sz="1800"/>
              <a:t>를 반환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56188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 smtClean="0"/>
              <a:t>III. </a:t>
            </a:r>
            <a:r>
              <a:rPr lang="ko-KR" altLang="en-US" sz="1200" smtClean="0"/>
              <a:t>기초 자료 구조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mtClean="0"/>
              <a:t>기초 자료구조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673199" y="1070343"/>
            <a:ext cx="8111180" cy="805349"/>
          </a:xfrm>
        </p:spPr>
        <p:txBody>
          <a:bodyPr/>
          <a:lstStyle/>
          <a:p>
            <a:r>
              <a:rPr lang="ko-KR" altLang="en-US" sz="1600" dirty="0"/>
              <a:t>큐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(Queue)</a:t>
            </a:r>
          </a:p>
        </p:txBody>
      </p:sp>
      <p:sp>
        <p:nvSpPr>
          <p:cNvPr id="20" name="텍스트 개체 틀 4"/>
          <p:cNvSpPr txBox="1">
            <a:spLocks/>
          </p:cNvSpPr>
          <p:nvPr/>
        </p:nvSpPr>
        <p:spPr>
          <a:xfrm>
            <a:off x="611560" y="1340768"/>
            <a:ext cx="8280301" cy="5040560"/>
          </a:xfrm>
          <a:prstGeom prst="rect">
            <a:avLst/>
          </a:prstGeom>
        </p:spPr>
        <p:txBody>
          <a:bodyPr/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142" indent="-243516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65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690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316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453" indent="-285750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/>
                </a:solidFill>
              </a:rPr>
              <a:t>큐 </a:t>
            </a:r>
            <a:r>
              <a:rPr lang="en-US" altLang="ko-KR" sz="1400" dirty="0" smtClean="0">
                <a:solidFill>
                  <a:prstClr val="black"/>
                </a:solidFill>
              </a:rPr>
              <a:t>(Queue)</a:t>
            </a:r>
          </a:p>
          <a:p>
            <a:pPr marL="675376" lvl="1" indent="-285750">
              <a:lnSpc>
                <a:spcPct val="150000"/>
              </a:lnSpc>
            </a:pPr>
            <a:r>
              <a:rPr lang="ko-KR" altLang="en-US" sz="1400" dirty="0" smtClean="0"/>
              <a:t>한 방향에서는 삽입연산이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반대편에서는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삭제연산이 이루어지는 자료구조</a:t>
            </a:r>
            <a:r>
              <a:rPr lang="en-US" altLang="ko-KR" sz="1400" dirty="0" smtClean="0"/>
              <a:t>.</a:t>
            </a:r>
          </a:p>
          <a:p>
            <a:pPr marL="675376" lvl="1" indent="-285750">
              <a:lnSpc>
                <a:spcPct val="150000"/>
              </a:lnSpc>
            </a:pPr>
            <a:r>
              <a:rPr lang="ko-KR" altLang="en-US" sz="1400" dirty="0" err="1" smtClean="0"/>
              <a:t>스택과</a:t>
            </a:r>
            <a:r>
              <a:rPr lang="ko-KR" altLang="en-US" sz="1400" dirty="0" smtClean="0"/>
              <a:t> 마찬가지로 선형 자료구조이다</a:t>
            </a:r>
            <a:r>
              <a:rPr lang="en-US" altLang="ko-KR" sz="1400" dirty="0" smtClean="0"/>
              <a:t>.</a:t>
            </a:r>
          </a:p>
          <a:p>
            <a:pPr marL="675376" lvl="1" indent="-285750">
              <a:lnSpc>
                <a:spcPct val="150000"/>
              </a:lnSpc>
            </a:pPr>
            <a:r>
              <a:rPr lang="ko-KR" altLang="en-US" sz="1400" dirty="0" smtClean="0"/>
              <a:t>한쪽 방향에서 삽입이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반대편에서 삭제가 이루어지기 때문에 먼저 삽입된 데이터가 먼저 삭제되는 </a:t>
            </a:r>
            <a:r>
              <a:rPr lang="ko-KR" altLang="en-US" sz="1400" dirty="0"/>
              <a:t>선</a:t>
            </a:r>
            <a:r>
              <a:rPr lang="ko-KR" altLang="en-US" sz="1400" dirty="0" smtClean="0"/>
              <a:t>입선출</a:t>
            </a:r>
            <a:r>
              <a:rPr lang="en-US" altLang="ko-KR" sz="1400" dirty="0" smtClean="0"/>
              <a:t>(FIFO, First In First Out) </a:t>
            </a:r>
            <a:r>
              <a:rPr lang="ko-KR" altLang="en-US" sz="1400" dirty="0" smtClean="0"/>
              <a:t>구조를 가진다</a:t>
            </a:r>
            <a:r>
              <a:rPr lang="en-US" altLang="ko-KR" sz="1400" dirty="0" smtClean="0"/>
              <a:t>.</a:t>
            </a:r>
          </a:p>
          <a:p>
            <a:pPr marL="675376" lvl="1" indent="-285750">
              <a:lnSpc>
                <a:spcPct val="150000"/>
              </a:lnSpc>
            </a:pPr>
            <a:r>
              <a:rPr lang="ko-KR" altLang="en-US" sz="1400" dirty="0" smtClean="0"/>
              <a:t>데이터가 삭제될 위치를 </a:t>
            </a:r>
            <a:r>
              <a:rPr lang="en-US" altLang="ko-KR" sz="1400" dirty="0" smtClean="0"/>
              <a:t>Front / Head, </a:t>
            </a:r>
            <a:r>
              <a:rPr lang="ko-KR" altLang="en-US" sz="1400" dirty="0" smtClean="0"/>
              <a:t>마지막 데이터가 삽입된 위치를 </a:t>
            </a:r>
            <a:r>
              <a:rPr lang="en-US" altLang="ko-KR" sz="1400" dirty="0" smtClean="0"/>
              <a:t>Rear / Tail </a:t>
            </a:r>
            <a:r>
              <a:rPr lang="ko-KR" altLang="en-US" sz="1400" dirty="0" smtClean="0"/>
              <a:t>이라 부른다</a:t>
            </a:r>
            <a:r>
              <a:rPr lang="en-US" altLang="ko-KR" sz="1400" dirty="0" smtClean="0"/>
              <a:t>.</a:t>
            </a:r>
          </a:p>
          <a:p>
            <a:pPr marL="675376" lvl="1" indent="-285750">
              <a:lnSpc>
                <a:spcPct val="150000"/>
              </a:lnSpc>
            </a:pPr>
            <a:r>
              <a:rPr lang="ko-KR" altLang="en-US" sz="1400" dirty="0" smtClean="0"/>
              <a:t>양 방향에서 삽입연산과 삭제연산이 모두 이루어지는 큐를 </a:t>
            </a:r>
            <a:r>
              <a:rPr lang="ko-KR" altLang="en-US" sz="1400" dirty="0" err="1" smtClean="0"/>
              <a:t>덱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Deque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이라고 한다</a:t>
            </a:r>
            <a:r>
              <a:rPr lang="en-US" altLang="ko-KR" sz="1400" dirty="0" smtClean="0"/>
              <a:t>.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16145"/>
              </p:ext>
            </p:extLst>
          </p:nvPr>
        </p:nvGraphicFramePr>
        <p:xfrm>
          <a:off x="2179260" y="5108921"/>
          <a:ext cx="3996808" cy="346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601"/>
                <a:gridCol w="499601"/>
                <a:gridCol w="499601"/>
                <a:gridCol w="499601"/>
                <a:gridCol w="499601"/>
                <a:gridCol w="499601"/>
                <a:gridCol w="499601"/>
                <a:gridCol w="499601"/>
              </a:tblGrid>
              <a:tr h="34632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22" name="구부러진 연결선 21"/>
          <p:cNvCxnSpPr>
            <a:endCxn id="21" idx="3"/>
          </p:cNvCxnSpPr>
          <p:nvPr/>
        </p:nvCxnSpPr>
        <p:spPr>
          <a:xfrm rot="5400000">
            <a:off x="6134452" y="4772780"/>
            <a:ext cx="550921" cy="467688"/>
          </a:xfrm>
          <a:prstGeom prst="curved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/>
          <p:nvPr/>
        </p:nvCxnSpPr>
        <p:spPr>
          <a:xfrm rot="10800000" flipV="1">
            <a:off x="1519960" y="5282085"/>
            <a:ext cx="638980" cy="474908"/>
          </a:xfrm>
          <a:prstGeom prst="curved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76068" y="4454164"/>
            <a:ext cx="1696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삽입 </a:t>
            </a:r>
            <a:r>
              <a:rPr lang="en-US" altLang="ko-KR" sz="1200" dirty="0" smtClean="0"/>
              <a:t>(Push, </a:t>
            </a:r>
            <a:r>
              <a:rPr lang="en-US" altLang="ko-KR" sz="1200" dirty="0" err="1" smtClean="0"/>
              <a:t>enQueue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066021" y="5781505"/>
            <a:ext cx="1632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삭제 </a:t>
            </a:r>
            <a:r>
              <a:rPr lang="en-US" altLang="ko-KR" sz="1200" dirty="0" smtClean="0"/>
              <a:t>(Pop, </a:t>
            </a:r>
            <a:r>
              <a:rPr lang="en-US" altLang="ko-KR" sz="1200" dirty="0" err="1" smtClean="0"/>
              <a:t>deQueue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2929820" y="4721003"/>
            <a:ext cx="3292" cy="37775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3937932" y="4726704"/>
            <a:ext cx="0" cy="37205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644892" y="4423386"/>
            <a:ext cx="576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front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3688184" y="4429087"/>
            <a:ext cx="499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rear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54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 smtClean="0"/>
              <a:t>III. </a:t>
            </a:r>
            <a:r>
              <a:rPr lang="ko-KR" altLang="en-US" sz="1200" smtClean="0"/>
              <a:t>기초 자료 구조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mtClean="0"/>
              <a:t>기초 자료구조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673199" y="1070343"/>
            <a:ext cx="8111180" cy="805349"/>
          </a:xfrm>
        </p:spPr>
        <p:txBody>
          <a:bodyPr/>
          <a:lstStyle/>
          <a:p>
            <a:r>
              <a:rPr lang="ko-KR" altLang="en-US" sz="1600" dirty="0" smtClean="0"/>
              <a:t>큐 </a:t>
            </a:r>
            <a:r>
              <a:rPr lang="en-US" altLang="ko-KR" sz="1600" dirty="0" smtClean="0"/>
              <a:t>(Queue) </a:t>
            </a:r>
            <a:r>
              <a:rPr lang="ko-KR" altLang="en-US" sz="1600" smtClean="0"/>
              <a:t>기본 </a:t>
            </a:r>
            <a:r>
              <a:rPr lang="en-US" altLang="ko-KR" sz="1600" dirty="0" smtClean="0"/>
              <a:t>API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673199" y="1587903"/>
            <a:ext cx="8280301" cy="5040560"/>
          </a:xfrm>
          <a:prstGeom prst="rect">
            <a:avLst/>
          </a:prstGeom>
        </p:spPr>
        <p:txBody>
          <a:bodyPr/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142" indent="-243516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65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690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316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altLang="ko-KR" sz="1800" b="1" dirty="0" smtClean="0"/>
              <a:t>- JAVA</a:t>
            </a:r>
          </a:p>
          <a:p>
            <a:pPr marL="0" indent="0" fontAlgn="base">
              <a:buNone/>
            </a:pPr>
            <a:r>
              <a:rPr lang="en-US" altLang="ko-KR" sz="1800" dirty="0" smtClean="0"/>
              <a:t>  </a:t>
            </a:r>
            <a:r>
              <a:rPr lang="en-US" altLang="ko-KR" sz="1800" b="1" dirty="0" err="1"/>
              <a:t>queue.add</a:t>
            </a:r>
            <a:r>
              <a:rPr lang="en-US" altLang="ko-KR" sz="1800" b="1" dirty="0"/>
              <a:t>() </a:t>
            </a:r>
            <a:r>
              <a:rPr lang="en-US" altLang="ko-KR" sz="1800" dirty="0"/>
              <a:t>: </a:t>
            </a:r>
            <a:r>
              <a:rPr lang="ko-KR" altLang="en-US" sz="1800"/>
              <a:t>데이터를 삽입하는 메서드</a:t>
            </a:r>
          </a:p>
          <a:p>
            <a:pPr marL="0" indent="0" fontAlgn="base">
              <a:buNone/>
            </a:pPr>
            <a:r>
              <a:rPr lang="en-US" altLang="ko-KR" sz="1800" dirty="0" smtClean="0"/>
              <a:t>  </a:t>
            </a:r>
            <a:r>
              <a:rPr lang="en-US" altLang="ko-KR" sz="1800" b="1" dirty="0" err="1"/>
              <a:t>queue.peek</a:t>
            </a:r>
            <a:r>
              <a:rPr lang="en-US" altLang="ko-KR" sz="1800" b="1" dirty="0"/>
              <a:t>() </a:t>
            </a:r>
            <a:r>
              <a:rPr lang="en-US" altLang="ko-KR" sz="1800" dirty="0"/>
              <a:t>: </a:t>
            </a:r>
            <a:r>
              <a:rPr lang="ko-KR" altLang="en-US" sz="1800"/>
              <a:t>맨 앞</a:t>
            </a:r>
            <a:r>
              <a:rPr lang="en-US" altLang="ko-KR" sz="1800" dirty="0"/>
              <a:t>(front)</a:t>
            </a:r>
            <a:r>
              <a:rPr lang="ko-KR" altLang="en-US" sz="1800"/>
              <a:t>가 가리키는 값을 반환한다</a:t>
            </a:r>
            <a:r>
              <a:rPr lang="en-US" altLang="ko-KR" sz="1800" dirty="0"/>
              <a:t>.</a:t>
            </a:r>
          </a:p>
          <a:p>
            <a:pPr marL="0" indent="0" fontAlgn="base">
              <a:buNone/>
            </a:pPr>
            <a:r>
              <a:rPr lang="en-US" altLang="ko-KR" sz="1800" dirty="0" smtClean="0"/>
              <a:t>  </a:t>
            </a:r>
            <a:r>
              <a:rPr lang="en-US" altLang="ko-KR" sz="1800" b="1" dirty="0" err="1"/>
              <a:t>queue.poll</a:t>
            </a:r>
            <a:r>
              <a:rPr lang="en-US" altLang="ko-KR" sz="1800" b="1" dirty="0"/>
              <a:t>() </a:t>
            </a:r>
            <a:r>
              <a:rPr lang="en-US" altLang="ko-KR" sz="1800" dirty="0"/>
              <a:t>: </a:t>
            </a:r>
            <a:r>
              <a:rPr lang="ko-KR" altLang="en-US" sz="1800"/>
              <a:t>맨 앞</a:t>
            </a:r>
            <a:r>
              <a:rPr lang="en-US" altLang="ko-KR" sz="1800" dirty="0"/>
              <a:t>(front)</a:t>
            </a:r>
            <a:r>
              <a:rPr lang="ko-KR" altLang="en-US" sz="1800"/>
              <a:t>가 가리키는 값을 반환하고 </a:t>
            </a:r>
            <a:r>
              <a:rPr lang="ko-KR" altLang="en-US" sz="1800" smtClean="0"/>
              <a:t>삭제한다</a:t>
            </a:r>
            <a:r>
              <a:rPr lang="en-US" altLang="ko-KR" sz="1800" dirty="0" smtClean="0"/>
              <a:t>.</a:t>
            </a:r>
          </a:p>
          <a:p>
            <a:pPr marL="0" indent="0" fontAlgn="base">
              <a:buNone/>
            </a:pPr>
            <a:r>
              <a:rPr lang="en-US" altLang="ko-KR" sz="1800" b="1" dirty="0" smtClean="0"/>
              <a:t>  </a:t>
            </a:r>
            <a:r>
              <a:rPr lang="en-US" altLang="ko-KR" sz="1800" b="1" dirty="0" err="1" smtClean="0"/>
              <a:t>queue.isEmpty</a:t>
            </a:r>
            <a:r>
              <a:rPr lang="en-US" altLang="ko-KR" sz="1800" b="1" dirty="0"/>
              <a:t>() </a:t>
            </a:r>
            <a:r>
              <a:rPr lang="en-US" altLang="ko-KR" sz="1800" dirty="0"/>
              <a:t>: </a:t>
            </a:r>
            <a:r>
              <a:rPr lang="ko-KR" altLang="en-US" sz="1800" smtClean="0"/>
              <a:t>큐가 </a:t>
            </a:r>
            <a:r>
              <a:rPr lang="ko-KR" altLang="en-US" sz="1800"/>
              <a:t>비어있을 경우 </a:t>
            </a:r>
            <a:r>
              <a:rPr lang="en-US" altLang="ko-KR" sz="1800" dirty="0"/>
              <a:t>true</a:t>
            </a:r>
            <a:r>
              <a:rPr lang="ko-KR" altLang="en-US" sz="1800"/>
              <a:t>를 반환</a:t>
            </a:r>
            <a:endParaRPr lang="en-US" altLang="ko-KR" sz="1800" dirty="0"/>
          </a:p>
          <a:p>
            <a:pPr marL="0" indent="0" fontAlgn="base">
              <a:buNone/>
            </a:pPr>
            <a:endParaRPr lang="en-US" altLang="ko-KR" sz="1800" dirty="0" smtClean="0"/>
          </a:p>
          <a:p>
            <a:pPr marL="0" indent="0" fontAlgn="base">
              <a:buNone/>
            </a:pPr>
            <a:endParaRPr lang="en-US" altLang="ko-KR" sz="1800" dirty="0"/>
          </a:p>
          <a:p>
            <a:pPr marL="0" indent="0" fontAlgn="base">
              <a:buNone/>
            </a:pPr>
            <a:r>
              <a:rPr lang="en-US" altLang="ko-KR" sz="1800" b="1" dirty="0"/>
              <a:t>- </a:t>
            </a:r>
            <a:r>
              <a:rPr lang="en-US" altLang="ko-KR" sz="1800" b="1" dirty="0" smtClean="0"/>
              <a:t>C</a:t>
            </a:r>
            <a:r>
              <a:rPr lang="ko-KR" altLang="en-US" sz="1800" b="1" smtClean="0"/>
              <a:t>언어</a:t>
            </a:r>
            <a:endParaRPr lang="en-US" altLang="ko-KR" sz="1800" b="1" dirty="0"/>
          </a:p>
          <a:p>
            <a:pPr marL="0" indent="0" fontAlgn="base">
              <a:buNone/>
            </a:pPr>
            <a:r>
              <a:rPr lang="en-US" altLang="ko-KR" sz="1800" dirty="0"/>
              <a:t>  </a:t>
            </a:r>
            <a:r>
              <a:rPr lang="en-US" altLang="ko-KR" sz="1800" b="1" dirty="0" err="1" smtClean="0"/>
              <a:t>queue.push</a:t>
            </a:r>
            <a:r>
              <a:rPr lang="en-US" altLang="ko-KR" sz="1800" b="1" dirty="0" smtClean="0"/>
              <a:t>(e) </a:t>
            </a:r>
            <a:r>
              <a:rPr lang="en-US" altLang="ko-KR" sz="1800" dirty="0" smtClean="0"/>
              <a:t>: </a:t>
            </a:r>
            <a:r>
              <a:rPr lang="ko-KR" altLang="en-US" sz="1800" smtClean="0"/>
              <a:t>큐의 뒤</a:t>
            </a:r>
            <a:r>
              <a:rPr lang="en-US" altLang="ko-KR" sz="1800" dirty="0" smtClean="0"/>
              <a:t>(rear) </a:t>
            </a:r>
            <a:r>
              <a:rPr lang="ko-KR" altLang="en-US" sz="1800" smtClean="0"/>
              <a:t>에</a:t>
            </a:r>
            <a:r>
              <a:rPr lang="en-US" altLang="ko-KR" sz="1800" dirty="0" smtClean="0"/>
              <a:t> </a:t>
            </a:r>
            <a:r>
              <a:rPr lang="ko-KR" altLang="en-US" sz="1800" smtClean="0"/>
              <a:t>데이터를 삽입한다</a:t>
            </a:r>
            <a:r>
              <a:rPr lang="en-US" altLang="ko-KR" sz="1800" dirty="0" smtClean="0"/>
              <a:t>. </a:t>
            </a:r>
            <a:endParaRPr lang="ko-KR" altLang="en-US" sz="1800"/>
          </a:p>
          <a:p>
            <a:pPr marL="0" indent="0" fontAlgn="base">
              <a:buNone/>
            </a:pPr>
            <a:r>
              <a:rPr lang="en-US" altLang="ko-KR" sz="1800" dirty="0"/>
              <a:t>  </a:t>
            </a:r>
            <a:r>
              <a:rPr lang="en-US" altLang="ko-KR" sz="1800" b="1" dirty="0" err="1" smtClean="0"/>
              <a:t>queue.pop</a:t>
            </a:r>
            <a:r>
              <a:rPr lang="en-US" altLang="ko-KR" sz="1800" b="1" dirty="0" smtClean="0"/>
              <a:t>() </a:t>
            </a:r>
            <a:r>
              <a:rPr lang="en-US" altLang="ko-KR" sz="1800" dirty="0"/>
              <a:t>: </a:t>
            </a:r>
            <a:r>
              <a:rPr lang="ko-KR" altLang="en-US" sz="1800"/>
              <a:t>맨 앞</a:t>
            </a:r>
            <a:r>
              <a:rPr lang="en-US" altLang="ko-KR" sz="1800" dirty="0"/>
              <a:t>(front)</a:t>
            </a:r>
            <a:r>
              <a:rPr lang="ko-KR" altLang="en-US" sz="1800"/>
              <a:t>가 가리키는 값을 </a:t>
            </a:r>
            <a:r>
              <a:rPr lang="ko-KR" altLang="en-US" sz="1800" smtClean="0"/>
              <a:t>삭제한다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pPr marL="0" indent="0" fontAlgn="base">
              <a:buNone/>
            </a:pPr>
            <a:r>
              <a:rPr lang="en-US" altLang="ko-KR" sz="1800" dirty="0"/>
              <a:t>  </a:t>
            </a:r>
            <a:r>
              <a:rPr lang="en-US" altLang="ko-KR" sz="1800" b="1" dirty="0" err="1" smtClean="0"/>
              <a:t>queue.front</a:t>
            </a:r>
            <a:r>
              <a:rPr lang="en-US" altLang="ko-KR" sz="1800" b="1" dirty="0" smtClean="0"/>
              <a:t>() </a:t>
            </a:r>
            <a:r>
              <a:rPr lang="en-US" altLang="ko-KR" sz="1800" dirty="0"/>
              <a:t>: </a:t>
            </a:r>
            <a:r>
              <a:rPr lang="ko-KR" altLang="en-US" sz="1800"/>
              <a:t>맨 앞</a:t>
            </a:r>
            <a:r>
              <a:rPr lang="en-US" altLang="ko-KR" sz="1800" dirty="0"/>
              <a:t>(front)</a:t>
            </a:r>
            <a:r>
              <a:rPr lang="ko-KR" altLang="en-US" sz="1800"/>
              <a:t>가 가리키는 값을 </a:t>
            </a:r>
            <a:r>
              <a:rPr lang="ko-KR" altLang="en-US" sz="1800" smtClean="0"/>
              <a:t>반환한다</a:t>
            </a:r>
            <a:r>
              <a:rPr lang="en-US" altLang="ko-KR" sz="1800" dirty="0" smtClean="0"/>
              <a:t>.</a:t>
            </a:r>
          </a:p>
          <a:p>
            <a:pPr marL="0" indent="0" fontAlgn="base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</a:t>
            </a:r>
            <a:r>
              <a:rPr lang="en-US" altLang="ko-KR" sz="1800" b="1" dirty="0" err="1"/>
              <a:t>queue</a:t>
            </a:r>
            <a:r>
              <a:rPr lang="en-US" altLang="ko-KR" sz="1800" b="1" dirty="0" err="1" smtClean="0"/>
              <a:t>.empty</a:t>
            </a:r>
            <a:r>
              <a:rPr lang="en-US" altLang="ko-KR" sz="1800" b="1" dirty="0"/>
              <a:t>() : </a:t>
            </a:r>
            <a:r>
              <a:rPr lang="ko-KR" altLang="en-US" sz="1800" smtClean="0"/>
              <a:t>큐가 </a:t>
            </a:r>
            <a:r>
              <a:rPr lang="ko-KR" altLang="en-US" sz="1800"/>
              <a:t>비어있을 경우 </a:t>
            </a:r>
            <a:r>
              <a:rPr lang="en-US" altLang="ko-KR" sz="1800" dirty="0"/>
              <a:t>true</a:t>
            </a:r>
            <a:r>
              <a:rPr lang="ko-KR" altLang="en-US" sz="1800"/>
              <a:t>를 반환</a:t>
            </a:r>
            <a:endParaRPr lang="ko-KR" altLang="en-US" sz="1800" b="1"/>
          </a:p>
          <a:p>
            <a:pPr marL="0" indent="0" fontAlgn="base">
              <a:buNone/>
            </a:pPr>
            <a:endParaRPr lang="ko-KR" altLang="en-US" sz="1800" dirty="0"/>
          </a:p>
          <a:p>
            <a:pPr marL="0" indent="0" fontAlgn="base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6351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60" dirty="0" smtClean="0"/>
              <a:t>그래프 </a:t>
            </a:r>
            <a:r>
              <a:rPr lang="en-US" altLang="ko-KR" sz="1660" dirty="0" smtClean="0"/>
              <a:t>: </a:t>
            </a:r>
            <a:r>
              <a:rPr lang="ko-KR" altLang="en-US" sz="1660" dirty="0" smtClean="0"/>
              <a:t>일련의 정점</a:t>
            </a:r>
            <a:r>
              <a:rPr lang="en-US" altLang="ko-KR" sz="1660" dirty="0" smtClean="0"/>
              <a:t>(vertex)</a:t>
            </a:r>
            <a:r>
              <a:rPr lang="ko-KR" altLang="en-US" sz="1660" dirty="0" smtClean="0"/>
              <a:t>들과 이를 연결하는 간선</a:t>
            </a:r>
            <a:r>
              <a:rPr lang="en-US" altLang="ko-KR" sz="1660" dirty="0" smtClean="0"/>
              <a:t>(edge)</a:t>
            </a:r>
            <a:r>
              <a:rPr lang="ko-KR" altLang="en-US" sz="1660" dirty="0" smtClean="0"/>
              <a:t>들의 집합</a:t>
            </a:r>
            <a:endParaRPr lang="en-US" altLang="ko-KR" sz="166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IV. </a:t>
            </a:r>
            <a:r>
              <a:rPr lang="ko-KR" altLang="en-US" sz="1200" dirty="0"/>
              <a:t>그래프</a:t>
            </a:r>
            <a:r>
              <a:rPr lang="en-US" altLang="ko-KR" sz="1200" dirty="0" smtClean="0"/>
              <a:t>(1)</a:t>
            </a:r>
            <a:r>
              <a:rPr lang="ko-KR" altLang="en-US" sz="3600" dirty="0"/>
              <a:t/>
            </a:r>
            <a:br>
              <a:rPr lang="ko-KR" altLang="en-US" sz="3600" dirty="0"/>
            </a:br>
            <a:r>
              <a:rPr lang="ko-KR" altLang="en-US" dirty="0" smtClean="0"/>
              <a:t>그래프의 정의 및 종류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45981" y="3516956"/>
            <a:ext cx="7848872" cy="282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4127" lvl="0" indent="-164127" defTabSz="844083">
              <a:spcAft>
                <a:spcPts val="462"/>
              </a:spcAft>
              <a:buSzPct val="130000"/>
              <a:buFont typeface="Arial" pitchFamily="34" charset="0"/>
              <a:buChar char="•"/>
            </a:pPr>
            <a:r>
              <a:rPr lang="en-US" altLang="ko-KR" sz="1600" b="1" dirty="0">
                <a:solidFill>
                  <a:prstClr val="black"/>
                </a:solidFill>
              </a:rPr>
              <a:t>G = (V, E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)</a:t>
            </a:r>
          </a:p>
          <a:p>
            <a:pPr marL="164127" lvl="0" indent="-164127" defTabSz="844083">
              <a:spcAft>
                <a:spcPts val="462"/>
              </a:spcAft>
              <a:buSzPct val="130000"/>
              <a:buFont typeface="Arial" pitchFamily="34" charset="0"/>
              <a:buChar char="•"/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pPr marL="164127" indent="-164127" defTabSz="844083">
              <a:spcAft>
                <a:spcPts val="462"/>
              </a:spcAft>
              <a:buSzPct val="130000"/>
              <a:buFont typeface="Arial" pitchFamily="34" charset="0"/>
              <a:buChar char="•"/>
            </a:pPr>
            <a:r>
              <a:rPr lang="en-US" altLang="ko-KR" sz="1600" b="1" dirty="0" smtClean="0">
                <a:solidFill>
                  <a:prstClr val="black"/>
                </a:solidFill>
              </a:rPr>
              <a:t>V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: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600" b="1" dirty="0">
                <a:solidFill>
                  <a:prstClr val="black"/>
                </a:solidFill>
              </a:rPr>
              <a:t>정점</a:t>
            </a:r>
            <a:r>
              <a:rPr lang="en-US" altLang="ko-KR" sz="1600" b="1" dirty="0">
                <a:solidFill>
                  <a:prstClr val="black"/>
                </a:solidFill>
              </a:rPr>
              <a:t>(vertex)</a:t>
            </a:r>
            <a:r>
              <a:rPr lang="ko-KR" altLang="en-US" sz="1600" b="1" dirty="0">
                <a:solidFill>
                  <a:prstClr val="black"/>
                </a:solidFill>
              </a:rPr>
              <a:t>들의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집합</a:t>
            </a:r>
            <a:endParaRPr lang="en-US" altLang="ko-KR" sz="1600" b="1" dirty="0" smtClean="0">
              <a:solidFill>
                <a:prstClr val="black"/>
              </a:solidFill>
            </a:endParaRPr>
          </a:p>
          <a:p>
            <a:pPr marL="164127" lvl="0" indent="-164127" defTabSz="844083">
              <a:spcAft>
                <a:spcPts val="462"/>
              </a:spcAft>
              <a:buSzPct val="130000"/>
              <a:buFont typeface="Arial" pitchFamily="34" charset="0"/>
              <a:buChar char="•"/>
            </a:pPr>
            <a:r>
              <a:rPr lang="en-US" altLang="ko-KR" sz="1600" b="1" dirty="0" smtClean="0">
                <a:solidFill>
                  <a:prstClr val="black"/>
                </a:solidFill>
              </a:rPr>
              <a:t>V = {1, 2, 3, 4, 5} 	</a:t>
            </a:r>
          </a:p>
          <a:p>
            <a:pPr marL="164127" lvl="0" indent="-164127" defTabSz="844083">
              <a:spcAft>
                <a:spcPts val="462"/>
              </a:spcAft>
              <a:buSzPct val="130000"/>
              <a:buFont typeface="Arial" pitchFamily="34" charset="0"/>
              <a:buChar char="•"/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pPr marL="164127" indent="-164127" defTabSz="844083">
              <a:spcAft>
                <a:spcPts val="462"/>
              </a:spcAft>
              <a:buSzPct val="130000"/>
              <a:buFont typeface="Arial" pitchFamily="34" charset="0"/>
              <a:buChar char="•"/>
            </a:pPr>
            <a:r>
              <a:rPr lang="en-US" altLang="ko-KR" sz="1600" b="1" dirty="0" smtClean="0">
                <a:solidFill>
                  <a:prstClr val="black"/>
                </a:solidFill>
              </a:rPr>
              <a:t>E</a:t>
            </a:r>
            <a:r>
              <a:rPr lang="ko-KR" altLang="en-US" sz="1600" b="1" dirty="0">
                <a:solidFill>
                  <a:prstClr val="black"/>
                </a:solidFill>
              </a:rPr>
              <a:t>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: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간선</a:t>
            </a:r>
            <a:r>
              <a:rPr lang="en-US" altLang="ko-KR" sz="1600" b="1" dirty="0">
                <a:solidFill>
                  <a:prstClr val="black"/>
                </a:solidFill>
              </a:rPr>
              <a:t>(edge)</a:t>
            </a:r>
            <a:r>
              <a:rPr lang="ko-KR" altLang="en-US" sz="1600" b="1" dirty="0">
                <a:solidFill>
                  <a:prstClr val="black"/>
                </a:solidFill>
              </a:rPr>
              <a:t>들의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집합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pPr marL="164127" lvl="0" indent="-164127" defTabSz="844083">
              <a:spcAft>
                <a:spcPts val="462"/>
              </a:spcAft>
              <a:buSzPct val="130000"/>
              <a:buFont typeface="Arial" pitchFamily="34" charset="0"/>
              <a:buChar char="•"/>
            </a:pPr>
            <a:r>
              <a:rPr lang="en-US" altLang="ko-KR" sz="1600" b="1" dirty="0" smtClean="0">
                <a:solidFill>
                  <a:prstClr val="black"/>
                </a:solidFill>
              </a:rPr>
              <a:t>E = { (1, 2), (1, 3), (3, 2), (3, 4), (3, 5), (4, 3), (4, 4) } </a:t>
            </a:r>
          </a:p>
          <a:p>
            <a:pPr lvl="0" defTabSz="844083">
              <a:spcAft>
                <a:spcPts val="462"/>
              </a:spcAft>
              <a:buSzPct val="130000"/>
            </a:pPr>
            <a:r>
              <a:rPr lang="en-US" altLang="ko-KR" sz="1600" b="1" dirty="0">
                <a:solidFill>
                  <a:prstClr val="black"/>
                </a:solidFill>
              </a:rPr>
              <a:t>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- (3, 4) : 3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에서 </a:t>
            </a:r>
            <a:r>
              <a:rPr lang="en-US" altLang="ko-KR" sz="1600" b="1" dirty="0">
                <a:solidFill>
                  <a:prstClr val="black"/>
                </a:solidFill>
              </a:rPr>
              <a:t>4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로 가는 간선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(edge)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pPr lvl="0" defTabSz="844083">
              <a:spcAft>
                <a:spcPts val="462"/>
              </a:spcAft>
              <a:buSzPct val="130000"/>
            </a:pPr>
            <a:r>
              <a:rPr lang="en-US" altLang="ko-KR" sz="1600" b="1" dirty="0">
                <a:solidFill>
                  <a:prstClr val="black"/>
                </a:solidFill>
              </a:rPr>
              <a:t> 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 - (4, 3) : </a:t>
            </a:r>
            <a:r>
              <a:rPr lang="en-US" altLang="ko-KR" sz="1600" b="1" dirty="0">
                <a:solidFill>
                  <a:prstClr val="black"/>
                </a:solidFill>
              </a:rPr>
              <a:t>4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에서 </a:t>
            </a:r>
            <a:r>
              <a:rPr lang="en-US" altLang="ko-KR" sz="1600" b="1" dirty="0">
                <a:solidFill>
                  <a:prstClr val="black"/>
                </a:solidFill>
              </a:rPr>
              <a:t>3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으로 가는 간선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(edge)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3565691" y="1715677"/>
            <a:ext cx="4705100" cy="2765706"/>
            <a:chOff x="4266251" y="1482881"/>
            <a:chExt cx="2684444" cy="1429386"/>
          </a:xfrm>
        </p:grpSpPr>
        <p:sp>
          <p:nvSpPr>
            <p:cNvPr id="2" name="타원 1"/>
            <p:cNvSpPr/>
            <p:nvPr/>
          </p:nvSpPr>
          <p:spPr>
            <a:xfrm>
              <a:off x="4266251" y="1489230"/>
              <a:ext cx="475227" cy="47522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1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5352484" y="1489230"/>
              <a:ext cx="475227" cy="47522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2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5913975" y="2437040"/>
              <a:ext cx="475227" cy="47522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5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475468" y="1489230"/>
              <a:ext cx="475227" cy="47522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3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4809366" y="2437039"/>
              <a:ext cx="475227" cy="47522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tx1"/>
                  </a:solidFill>
                </a:rPr>
                <a:t>4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직선 화살표 연결선 6"/>
            <p:cNvCxnSpPr>
              <a:stCxn id="2" idx="6"/>
              <a:endCxn id="8" idx="2"/>
            </p:cNvCxnSpPr>
            <p:nvPr/>
          </p:nvCxnSpPr>
          <p:spPr>
            <a:xfrm>
              <a:off x="4741478" y="1726844"/>
              <a:ext cx="61100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11" idx="2"/>
              <a:endCxn id="8" idx="6"/>
            </p:cNvCxnSpPr>
            <p:nvPr/>
          </p:nvCxnSpPr>
          <p:spPr>
            <a:xfrm flipH="1">
              <a:off x="5827711" y="1726843"/>
              <a:ext cx="6477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구부러진 연결선 45"/>
            <p:cNvCxnSpPr>
              <a:stCxn id="2" idx="0"/>
              <a:endCxn id="11" idx="0"/>
            </p:cNvCxnSpPr>
            <p:nvPr/>
          </p:nvCxnSpPr>
          <p:spPr>
            <a:xfrm rot="5400000" flipH="1" flipV="1">
              <a:off x="5608473" y="384622"/>
              <a:ext cx="12700" cy="2209217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11" idx="4"/>
              <a:endCxn id="10" idx="0"/>
            </p:cNvCxnSpPr>
            <p:nvPr/>
          </p:nvCxnSpPr>
          <p:spPr>
            <a:xfrm flipH="1">
              <a:off x="6151589" y="1964457"/>
              <a:ext cx="561493" cy="47258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11" idx="2"/>
              <a:endCxn id="12" idx="7"/>
            </p:cNvCxnSpPr>
            <p:nvPr/>
          </p:nvCxnSpPr>
          <p:spPr>
            <a:xfrm flipH="1">
              <a:off x="5214998" y="1726844"/>
              <a:ext cx="1260470" cy="7797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stCxn id="12" idx="6"/>
              <a:endCxn id="11" idx="3"/>
            </p:cNvCxnSpPr>
            <p:nvPr/>
          </p:nvCxnSpPr>
          <p:spPr>
            <a:xfrm flipV="1">
              <a:off x="5284593" y="1894862"/>
              <a:ext cx="1260470" cy="7797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구부러진 연결선 69"/>
            <p:cNvCxnSpPr>
              <a:stCxn id="12" idx="2"/>
              <a:endCxn id="12" idx="4"/>
            </p:cNvCxnSpPr>
            <p:nvPr/>
          </p:nvCxnSpPr>
          <p:spPr>
            <a:xfrm rot="10800000" flipH="1" flipV="1">
              <a:off x="4809366" y="2674652"/>
              <a:ext cx="237614" cy="237613"/>
            </a:xfrm>
            <a:prstGeom prst="curvedConnector4">
              <a:avLst>
                <a:gd name="adj1" fmla="val -96206"/>
                <a:gd name="adj2" fmla="val 196207"/>
              </a:avLst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6626197" y="5793202"/>
            <a:ext cx="2207740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844083">
              <a:spcAft>
                <a:spcPts val="462"/>
              </a:spcAft>
              <a:buSzPct val="130000"/>
            </a:pPr>
            <a:r>
              <a:rPr lang="en-US" altLang="ko-KR" sz="1200" b="1" dirty="0">
                <a:solidFill>
                  <a:prstClr val="black"/>
                </a:solidFill>
              </a:rPr>
              <a:t>Ex) </a:t>
            </a:r>
            <a:r>
              <a:rPr lang="ko-KR" altLang="en-US" sz="1200" b="1">
                <a:solidFill>
                  <a:prstClr val="black"/>
                </a:solidFill>
              </a:rPr>
              <a:t>정점</a:t>
            </a:r>
            <a:r>
              <a:rPr lang="en-US" altLang="ko-KR" sz="1200" b="1" dirty="0">
                <a:solidFill>
                  <a:prstClr val="black"/>
                </a:solidFill>
              </a:rPr>
              <a:t> : </a:t>
            </a:r>
            <a:r>
              <a:rPr lang="ko-KR" altLang="en-US" sz="1200" b="1">
                <a:solidFill>
                  <a:prstClr val="black"/>
                </a:solidFill>
              </a:rPr>
              <a:t>지하철 역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pPr lvl="0" defTabSz="844083">
              <a:spcAft>
                <a:spcPts val="462"/>
              </a:spcAft>
              <a:buSzPct val="130000"/>
            </a:pPr>
            <a:r>
              <a:rPr lang="ko-KR" altLang="en-US" sz="1200" b="1" dirty="0" smtClean="0">
                <a:solidFill>
                  <a:prstClr val="black"/>
                </a:solidFill>
              </a:rPr>
              <a:t>     간선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: </a:t>
            </a:r>
            <a:r>
              <a:rPr lang="ko-KR" altLang="en-US" sz="1200" b="1" smtClean="0">
                <a:solidFill>
                  <a:prstClr val="black"/>
                </a:solidFill>
              </a:rPr>
              <a:t>선로</a:t>
            </a:r>
            <a:endParaRPr lang="en-US" altLang="ko-KR" sz="1200" b="1" dirty="0" smtClean="0">
              <a:solidFill>
                <a:prstClr val="black"/>
              </a:solidFill>
            </a:endParaRPr>
          </a:p>
          <a:p>
            <a:endParaRPr lang="ko-KR" altLang="en-US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159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60" dirty="0" smtClean="0"/>
              <a:t>그래프 </a:t>
            </a:r>
            <a:r>
              <a:rPr lang="en-US" altLang="ko-KR" sz="1660" dirty="0" smtClean="0"/>
              <a:t>: </a:t>
            </a:r>
            <a:r>
              <a:rPr lang="ko-KR" altLang="en-US" sz="1660" dirty="0" smtClean="0"/>
              <a:t>일련의 정점</a:t>
            </a:r>
            <a:r>
              <a:rPr lang="en-US" altLang="ko-KR" sz="1660" dirty="0" smtClean="0"/>
              <a:t>(vertex)</a:t>
            </a:r>
            <a:r>
              <a:rPr lang="ko-KR" altLang="en-US" sz="1660" dirty="0" smtClean="0"/>
              <a:t>들과 이를 연결하는 간선</a:t>
            </a:r>
            <a:r>
              <a:rPr lang="en-US" altLang="ko-KR" sz="1660" dirty="0" smtClean="0"/>
              <a:t>(edge)</a:t>
            </a:r>
            <a:r>
              <a:rPr lang="ko-KR" altLang="en-US" sz="1660" dirty="0" smtClean="0"/>
              <a:t>들의 집합</a:t>
            </a:r>
            <a:endParaRPr lang="en-US" altLang="ko-KR" sz="166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IV. </a:t>
            </a:r>
            <a:r>
              <a:rPr lang="ko-KR" altLang="en-US" sz="1200"/>
              <a:t>그래프</a:t>
            </a:r>
            <a:r>
              <a:rPr lang="en-US" altLang="ko-KR" sz="1200" dirty="0"/>
              <a:t>(1)</a:t>
            </a:r>
            <a:r>
              <a:rPr lang="ko-KR" altLang="en-US" sz="3600" dirty="0"/>
              <a:t/>
            </a:r>
            <a:br>
              <a:rPr lang="ko-KR" altLang="en-US" sz="3600" dirty="0"/>
            </a:br>
            <a:r>
              <a:rPr lang="ko-KR" altLang="en-US" dirty="0" smtClean="0"/>
              <a:t>그래프의 정의 및 종류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677053" y="1628801"/>
            <a:ext cx="2824738" cy="805349"/>
          </a:xfrm>
        </p:spPr>
        <p:txBody>
          <a:bodyPr/>
          <a:lstStyle/>
          <a:p>
            <a:r>
              <a:rPr lang="ko-KR" altLang="en-US" sz="1600" dirty="0" smtClean="0"/>
              <a:t>방향</a:t>
            </a:r>
            <a:r>
              <a:rPr lang="en-US" altLang="ko-KR" sz="1600" dirty="0" smtClean="0"/>
              <a:t>(</a:t>
            </a:r>
            <a:r>
              <a:rPr lang="en-US" altLang="ko-KR" sz="1600" dirty="0"/>
              <a:t>directed)</a:t>
            </a:r>
            <a:r>
              <a:rPr lang="ko-KR" altLang="en-US" sz="1600" dirty="0"/>
              <a:t> 그래프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무방향</a:t>
            </a:r>
            <a:r>
              <a:rPr lang="en-US" altLang="ko-KR" sz="1600" dirty="0"/>
              <a:t>(undirected) </a:t>
            </a:r>
            <a:r>
              <a:rPr lang="ko-KR" altLang="en-US" sz="1600" dirty="0"/>
              <a:t>그래프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가중</a:t>
            </a:r>
            <a:r>
              <a:rPr lang="en-US" altLang="ko-KR" sz="1600" dirty="0"/>
              <a:t>(weighted) </a:t>
            </a:r>
            <a:r>
              <a:rPr lang="ko-KR" altLang="en-US" sz="1600" dirty="0"/>
              <a:t>그래프</a:t>
            </a:r>
            <a:endParaRPr lang="en-US" altLang="ko-KR" sz="1600" dirty="0"/>
          </a:p>
          <a:p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25" y="2031475"/>
            <a:ext cx="2928613" cy="9380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431"/>
          <a:stretch/>
        </p:blipFill>
        <p:spPr>
          <a:xfrm>
            <a:off x="856625" y="3586927"/>
            <a:ext cx="2916000" cy="93583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72808" y="1628801"/>
            <a:ext cx="3778850" cy="189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4127" lvl="0" indent="-164127" defTabSz="844083">
              <a:spcAft>
                <a:spcPts val="462"/>
              </a:spcAft>
              <a:buSzPct val="130000"/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prstClr val="black"/>
                </a:solidFill>
              </a:rPr>
              <a:t>순환</a:t>
            </a:r>
            <a:r>
              <a:rPr lang="en-US" altLang="ko-KR" sz="1600" b="1" dirty="0">
                <a:solidFill>
                  <a:prstClr val="black"/>
                </a:solidFill>
              </a:rPr>
              <a:t>(cyclic) </a:t>
            </a:r>
            <a:r>
              <a:rPr lang="ko-KR" altLang="en-US" sz="1600" b="1" dirty="0">
                <a:solidFill>
                  <a:prstClr val="black"/>
                </a:solidFill>
              </a:rPr>
              <a:t>그래프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pPr marL="164127" lvl="0" indent="-164127" defTabSz="844083">
              <a:spcAft>
                <a:spcPts val="462"/>
              </a:spcAft>
              <a:buSzPct val="130000"/>
              <a:buFont typeface="Arial" pitchFamily="34" charset="0"/>
              <a:buChar char="•"/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pPr marL="164127" lvl="0" indent="-164127" defTabSz="844083">
              <a:spcAft>
                <a:spcPts val="462"/>
              </a:spcAft>
              <a:buSzPct val="130000"/>
              <a:buFont typeface="Arial" pitchFamily="34" charset="0"/>
              <a:buChar char="•"/>
            </a:pPr>
            <a:endParaRPr lang="en-US" altLang="ko-KR" sz="1600" b="1" dirty="0">
              <a:solidFill>
                <a:prstClr val="black"/>
              </a:solidFill>
            </a:endParaRPr>
          </a:p>
          <a:p>
            <a:pPr marL="164127" lvl="0" indent="-164127" defTabSz="844083">
              <a:spcAft>
                <a:spcPts val="462"/>
              </a:spcAft>
              <a:buSzPct val="130000"/>
              <a:buFont typeface="Arial" pitchFamily="34" charset="0"/>
              <a:buChar char="•"/>
            </a:pPr>
            <a:endParaRPr lang="en-US" altLang="ko-KR" sz="1600" b="1" dirty="0" smtClean="0">
              <a:solidFill>
                <a:prstClr val="black"/>
              </a:solidFill>
            </a:endParaRPr>
          </a:p>
          <a:p>
            <a:pPr marL="164127" lvl="0" indent="-164127" defTabSz="844083">
              <a:spcAft>
                <a:spcPts val="462"/>
              </a:spcAft>
              <a:buSzPct val="130000"/>
              <a:buFont typeface="Arial" pitchFamily="34" charset="0"/>
              <a:buChar char="•"/>
            </a:pPr>
            <a:endParaRPr lang="en-US" altLang="ko-KR" sz="1600" b="1" dirty="0">
              <a:solidFill>
                <a:prstClr val="black"/>
              </a:solidFill>
            </a:endParaRPr>
          </a:p>
          <a:p>
            <a:pPr marL="164127" lvl="0" indent="-164127" defTabSz="844083">
              <a:spcAft>
                <a:spcPts val="462"/>
              </a:spcAft>
              <a:buSzPct val="130000"/>
              <a:buFont typeface="Arial" pitchFamily="34" charset="0"/>
              <a:buChar char="•"/>
            </a:pPr>
            <a:r>
              <a:rPr lang="ko-KR" altLang="en-US" sz="1600" b="1" dirty="0" err="1">
                <a:solidFill>
                  <a:prstClr val="black"/>
                </a:solidFill>
              </a:rPr>
              <a:t>비순환</a:t>
            </a:r>
            <a:r>
              <a:rPr lang="en-US" altLang="ko-KR" sz="1600" b="1" dirty="0">
                <a:solidFill>
                  <a:prstClr val="black"/>
                </a:solidFill>
              </a:rPr>
              <a:t>(acyclic) </a:t>
            </a:r>
            <a:r>
              <a:rPr lang="ko-KR" altLang="en-US" sz="1600" b="1" dirty="0">
                <a:solidFill>
                  <a:prstClr val="black"/>
                </a:solidFill>
              </a:rPr>
              <a:t>그래프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24" y="5140165"/>
            <a:ext cx="2928613" cy="105838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148782" y="2031475"/>
            <a:ext cx="2916000" cy="935835"/>
            <a:chOff x="1239560" y="1556792"/>
            <a:chExt cx="2916000" cy="93583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rcRect r="431"/>
            <a:stretch/>
          </p:blipFill>
          <p:spPr>
            <a:xfrm>
              <a:off x="1239560" y="1556792"/>
              <a:ext cx="2916000" cy="935835"/>
            </a:xfrm>
            <a:prstGeom prst="rect">
              <a:avLst/>
            </a:prstGeom>
          </p:spPr>
        </p:pic>
        <p:cxnSp>
          <p:nvCxnSpPr>
            <p:cNvPr id="13" name="직선 화살표 연결선 12"/>
            <p:cNvCxnSpPr/>
            <p:nvPr/>
          </p:nvCxnSpPr>
          <p:spPr>
            <a:xfrm>
              <a:off x="1509713" y="1692925"/>
              <a:ext cx="86201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 flipH="1">
              <a:off x="2120956" y="1789961"/>
              <a:ext cx="268391" cy="4071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 flipH="1" flipV="1">
              <a:off x="1473994" y="1789961"/>
              <a:ext cx="471487" cy="40719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2633663" y="1697688"/>
              <a:ext cx="12430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flipH="1" flipV="1">
              <a:off x="2593182" y="1793082"/>
              <a:ext cx="795337" cy="4119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148230" y="3561275"/>
            <a:ext cx="2916000" cy="935835"/>
            <a:chOff x="1043608" y="3295526"/>
            <a:chExt cx="2916000" cy="93583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rcRect r="431"/>
            <a:stretch/>
          </p:blipFill>
          <p:spPr>
            <a:xfrm>
              <a:off x="1043608" y="3295526"/>
              <a:ext cx="2916000" cy="935835"/>
            </a:xfrm>
            <a:prstGeom prst="rect">
              <a:avLst/>
            </a:prstGeom>
          </p:spPr>
        </p:pic>
        <p:cxnSp>
          <p:nvCxnSpPr>
            <p:cNvPr id="20" name="직선 화살표 연결선 19"/>
            <p:cNvCxnSpPr/>
            <p:nvPr/>
          </p:nvCxnSpPr>
          <p:spPr>
            <a:xfrm>
              <a:off x="1313761" y="3439542"/>
              <a:ext cx="8620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 flipH="1">
              <a:off x="1925005" y="3529067"/>
              <a:ext cx="273737" cy="40682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H="1" flipV="1">
              <a:off x="1278043" y="3536579"/>
              <a:ext cx="471486" cy="40719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2437711" y="3436422"/>
              <a:ext cx="12430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 flipH="1" flipV="1">
              <a:off x="2397231" y="3531816"/>
              <a:ext cx="795336" cy="41195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81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716802" y="642551"/>
            <a:ext cx="5317514" cy="536962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1</a:t>
            </a:r>
            <a:r>
              <a:rPr lang="ko-KR" altLang="en-US" dirty="0" smtClean="0"/>
              <a:t>일차</a:t>
            </a:r>
            <a:endParaRPr lang="en-US" altLang="ko-KR" dirty="0" smtClean="0"/>
          </a:p>
          <a:p>
            <a:pPr marL="422041" lvl="1" indent="0">
              <a:lnSpc>
                <a:spcPct val="120000"/>
              </a:lnSpc>
              <a:buNone/>
            </a:pPr>
            <a:r>
              <a:rPr lang="en-US" altLang="ko-KR" dirty="0" smtClean="0"/>
              <a:t>Ⅰ. Intro</a:t>
            </a:r>
          </a:p>
          <a:p>
            <a:pPr marL="422041" lvl="1" indent="0">
              <a:lnSpc>
                <a:spcPct val="120000"/>
              </a:lnSpc>
              <a:buNone/>
            </a:pPr>
            <a:r>
              <a:rPr lang="en-US" altLang="ko-KR" dirty="0" smtClean="0"/>
              <a:t>Ⅱ. </a:t>
            </a:r>
            <a:r>
              <a:rPr lang="ko-KR" altLang="en-US" dirty="0" smtClean="0"/>
              <a:t>논리 구현 및</a:t>
            </a:r>
            <a:r>
              <a:rPr lang="en-US" altLang="ko-KR" dirty="0" smtClean="0"/>
              <a:t> </a:t>
            </a:r>
            <a:r>
              <a:rPr lang="ko-KR" altLang="en-US" smtClean="0"/>
              <a:t>기초 수학</a:t>
            </a:r>
            <a:endParaRPr lang="en-US" altLang="ko-KR" dirty="0" smtClean="0"/>
          </a:p>
          <a:p>
            <a:pPr marL="422041" lvl="1" indent="0">
              <a:lnSpc>
                <a:spcPct val="120000"/>
              </a:lnSpc>
              <a:buNone/>
            </a:pPr>
            <a:r>
              <a:rPr lang="en-US" altLang="ko-KR" dirty="0"/>
              <a:t>Ⅲ. </a:t>
            </a:r>
            <a:r>
              <a:rPr lang="ko-KR" altLang="en-US" smtClean="0"/>
              <a:t>기초 자료구조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2</a:t>
            </a:r>
            <a:r>
              <a:rPr lang="ko-KR" altLang="en-US" dirty="0" smtClean="0"/>
              <a:t>일차</a:t>
            </a:r>
            <a:endParaRPr lang="en-US" altLang="ko-KR" dirty="0" smtClean="0"/>
          </a:p>
          <a:p>
            <a:pPr marL="422041" lvl="1" indent="0">
              <a:lnSpc>
                <a:spcPct val="120000"/>
              </a:lnSpc>
              <a:buNone/>
            </a:pPr>
            <a:r>
              <a:rPr lang="en-US" altLang="ko-KR" dirty="0"/>
              <a:t>Ⅳ. </a:t>
            </a:r>
            <a:r>
              <a:rPr lang="ko-KR" altLang="en-US" dirty="0"/>
              <a:t>그래프</a:t>
            </a:r>
            <a:r>
              <a:rPr lang="en-US" altLang="ko-KR" dirty="0" smtClean="0"/>
              <a:t>(1)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3</a:t>
            </a:r>
            <a:r>
              <a:rPr lang="ko-KR" altLang="en-US" smtClean="0"/>
              <a:t>일차</a:t>
            </a:r>
            <a:endParaRPr lang="en-US" altLang="ko-KR" dirty="0" smtClean="0"/>
          </a:p>
          <a:p>
            <a:pPr marL="422041" lvl="1" indent="0">
              <a:lnSpc>
                <a:spcPct val="120000"/>
              </a:lnSpc>
              <a:buNone/>
            </a:pPr>
            <a:r>
              <a:rPr lang="en-US" altLang="ko-KR" dirty="0"/>
              <a:t>Ⅴ. </a:t>
            </a:r>
            <a:r>
              <a:rPr lang="ko-KR" altLang="en-US" smtClean="0"/>
              <a:t>그래프</a:t>
            </a:r>
            <a:r>
              <a:rPr lang="en-US" altLang="ko-KR" dirty="0" smtClean="0"/>
              <a:t>(2)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4</a:t>
            </a:r>
            <a:r>
              <a:rPr lang="ko-KR" altLang="en-US" dirty="0" smtClean="0"/>
              <a:t>일차</a:t>
            </a:r>
            <a:endParaRPr lang="en-US" altLang="ko-KR" dirty="0" smtClean="0"/>
          </a:p>
          <a:p>
            <a:pPr marL="422041" lvl="1" indent="0">
              <a:lnSpc>
                <a:spcPct val="120000"/>
              </a:lnSpc>
              <a:buNone/>
            </a:pPr>
            <a:r>
              <a:rPr lang="en-US" altLang="ko-KR" dirty="0"/>
              <a:t>Ⅵ. </a:t>
            </a:r>
            <a:r>
              <a:rPr lang="ko-KR" altLang="en-US" dirty="0" smtClean="0"/>
              <a:t>백트래킹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5</a:t>
            </a:r>
            <a:r>
              <a:rPr lang="ko-KR" altLang="en-US" dirty="0" smtClean="0"/>
              <a:t>일차</a:t>
            </a:r>
            <a:endParaRPr lang="en-US" altLang="ko-KR" dirty="0"/>
          </a:p>
          <a:p>
            <a:pPr marL="422041" lvl="1" indent="0">
              <a:lnSpc>
                <a:spcPct val="120000"/>
              </a:lnSpc>
              <a:buNone/>
            </a:pPr>
            <a:r>
              <a:rPr lang="en-US" altLang="ko-KR" dirty="0"/>
              <a:t>Ⅶ. </a:t>
            </a:r>
            <a:r>
              <a:rPr lang="ko-KR" altLang="en-US" smtClean="0"/>
              <a:t>정렬</a:t>
            </a:r>
            <a:endParaRPr lang="en-US" altLang="ko-KR" dirty="0" smtClean="0"/>
          </a:p>
          <a:p>
            <a:pPr marL="422041" lvl="1" indent="0">
              <a:lnSpc>
                <a:spcPct val="120000"/>
              </a:lnSpc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Ⅷ.</a:t>
            </a:r>
            <a:r>
              <a:rPr lang="en-US" altLang="ko-KR" dirty="0" smtClean="0"/>
              <a:t> </a:t>
            </a:r>
            <a:r>
              <a:rPr lang="ko-KR" altLang="en-US" smtClean="0"/>
              <a:t>탐욕법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7776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IV</a:t>
            </a:r>
            <a:r>
              <a:rPr lang="en-US" altLang="ko-KR" sz="1200" dirty="0" smtClean="0">
                <a:solidFill>
                  <a:srgbClr val="009CE1"/>
                </a:solidFill>
              </a:rPr>
              <a:t>. </a:t>
            </a:r>
            <a:r>
              <a:rPr lang="ko-KR" altLang="en-US" sz="1200" dirty="0" smtClean="0">
                <a:solidFill>
                  <a:srgbClr val="009CE1"/>
                </a:solidFill>
              </a:rPr>
              <a:t>그래프</a:t>
            </a:r>
            <a:r>
              <a:rPr lang="en-US" altLang="ko-KR" sz="1200" dirty="0">
                <a:solidFill>
                  <a:srgbClr val="009CE1"/>
                </a:solidFill>
              </a:rPr>
              <a:t>(1)</a:t>
            </a:r>
            <a:r>
              <a:rPr lang="ko-KR" altLang="en-US" sz="3600" dirty="0">
                <a:solidFill>
                  <a:srgbClr val="009CE1"/>
                </a:solidFill>
              </a:rPr>
              <a:t/>
            </a:r>
            <a:br>
              <a:rPr lang="ko-KR" altLang="en-US" sz="3600" dirty="0">
                <a:solidFill>
                  <a:srgbClr val="009CE1"/>
                </a:solidFill>
              </a:rPr>
            </a:br>
            <a:r>
              <a:rPr lang="ko-KR" altLang="en-US" dirty="0" smtClean="0"/>
              <a:t>그래프의 표현 방법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15539" y="1253092"/>
            <a:ext cx="8111180" cy="805349"/>
          </a:xfrm>
        </p:spPr>
        <p:txBody>
          <a:bodyPr/>
          <a:lstStyle/>
          <a:p>
            <a:r>
              <a:rPr lang="ko-KR" altLang="en-US" sz="1800" dirty="0" smtClean="0"/>
              <a:t>인접 행렬</a:t>
            </a:r>
            <a:endParaRPr lang="en-US" altLang="ko-KR" sz="1800" dirty="0"/>
          </a:p>
          <a:p>
            <a:pPr lvl="1"/>
            <a:r>
              <a:rPr lang="ko-KR" altLang="en-US" sz="1600" dirty="0" smtClean="0"/>
              <a:t>간선의 존재 여부를 한 번의 행렬 접근으로 파악</a:t>
            </a:r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r>
              <a:rPr lang="ko-KR" altLang="en-US" sz="1800" dirty="0" smtClean="0"/>
              <a:t>인접 리스트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프로그래밍 시 인접 행렬 방식보다 대체적으로 적은 메모리 이용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희소그래프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간선의 개수가 적은 그래프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의 효율적 표현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r>
              <a:rPr lang="ko-KR" altLang="en-US" sz="1800" dirty="0" smtClean="0"/>
              <a:t>간선 표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단순한 문제 해결에는 충분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120" y="1198607"/>
            <a:ext cx="1943733" cy="14883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1031"/>
          <a:stretch/>
        </p:blipFill>
        <p:spPr>
          <a:xfrm>
            <a:off x="6351801" y="3078649"/>
            <a:ext cx="1548000" cy="1699633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6351801" y="5020207"/>
          <a:ext cx="1743052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1526"/>
                <a:gridCol w="871526"/>
              </a:tblGrid>
              <a:tr h="2676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From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To</a:t>
                      </a:r>
                      <a:endParaRPr lang="ko-KR" altLang="en-US" sz="120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676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676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676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676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5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60" dirty="0" smtClean="0"/>
              <a:t>깊이 우선 탐색</a:t>
            </a:r>
            <a:r>
              <a:rPr lang="en-US" altLang="ko-KR" sz="1660" dirty="0" smtClean="0"/>
              <a:t>(Depth-first Search, DFS)</a:t>
            </a:r>
            <a:endParaRPr lang="ko-KR" altLang="en-US" sz="166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IV</a:t>
            </a:r>
            <a:r>
              <a:rPr lang="en-US" altLang="ko-KR" sz="1200" dirty="0" smtClean="0">
                <a:solidFill>
                  <a:srgbClr val="009CE1"/>
                </a:solidFill>
              </a:rPr>
              <a:t>. </a:t>
            </a:r>
            <a:r>
              <a:rPr lang="ko-KR" altLang="en-US" sz="1200" dirty="0" smtClean="0">
                <a:solidFill>
                  <a:srgbClr val="009CE1"/>
                </a:solidFill>
              </a:rPr>
              <a:t>그래프</a:t>
            </a:r>
            <a:r>
              <a:rPr lang="en-US" altLang="ko-KR" sz="1200" dirty="0">
                <a:solidFill>
                  <a:srgbClr val="009CE1"/>
                </a:solidFill>
              </a:rPr>
              <a:t>(1)</a:t>
            </a:r>
            <a:r>
              <a:rPr lang="ko-KR" altLang="en-US" sz="3600" dirty="0">
                <a:solidFill>
                  <a:srgbClr val="009CE1"/>
                </a:solidFill>
              </a:rPr>
              <a:t/>
            </a:r>
            <a:br>
              <a:rPr lang="ko-KR" altLang="en-US" sz="3600" dirty="0">
                <a:solidFill>
                  <a:srgbClr val="009CE1"/>
                </a:solidFill>
              </a:rPr>
            </a:br>
            <a:r>
              <a:rPr lang="ko-KR" altLang="en-US" dirty="0" smtClean="0"/>
              <a:t>그래프 탐색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681082" y="1540104"/>
            <a:ext cx="7945637" cy="805349"/>
          </a:xfrm>
        </p:spPr>
        <p:txBody>
          <a:bodyPr/>
          <a:lstStyle/>
          <a:p>
            <a:r>
              <a:rPr lang="ko-KR" altLang="en-US" sz="1600" dirty="0" smtClean="0"/>
              <a:t>그래프의 모든 정점들을 체계적으로 방문 </a:t>
            </a:r>
            <a:r>
              <a:rPr lang="en-US" altLang="ko-KR" sz="1600" dirty="0" smtClean="0"/>
              <a:t>:</a:t>
            </a:r>
            <a:r>
              <a:rPr lang="ko-KR" altLang="en-US" sz="1600" dirty="0" smtClean="0"/>
              <a:t> 방식은 백트래킹과 유사함</a:t>
            </a:r>
            <a:endParaRPr lang="en-US" altLang="ko-KR" sz="1600" dirty="0" smtClean="0"/>
          </a:p>
          <a:p>
            <a:pPr lvl="1"/>
            <a:r>
              <a:rPr lang="ko-KR" altLang="en-US" sz="1400" dirty="0" smtClean="0"/>
              <a:t>함수의 재귀호출로 간단히 구현</a:t>
            </a:r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pPr lvl="1"/>
            <a:endParaRPr lang="en-US" altLang="ko-KR" sz="1400" dirty="0"/>
          </a:p>
          <a:p>
            <a:r>
              <a:rPr lang="ko-KR" altLang="en-US" sz="1600" dirty="0" smtClean="0"/>
              <a:t>깊이 우선 탐색의 예 </a:t>
            </a:r>
            <a:r>
              <a:rPr lang="en-US" altLang="ko-KR" sz="1600" dirty="0"/>
              <a:t>: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방향성 그래프의 사이클 찾기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577" y="3560330"/>
            <a:ext cx="5439103" cy="184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2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17" y="858508"/>
            <a:ext cx="7072936" cy="561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248433"/>
              </p:ext>
            </p:extLst>
          </p:nvPr>
        </p:nvGraphicFramePr>
        <p:xfrm>
          <a:off x="1923668" y="2243151"/>
          <a:ext cx="1344245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49"/>
                <a:gridCol w="268849"/>
                <a:gridCol w="268849"/>
                <a:gridCol w="268849"/>
                <a:gridCol w="268849"/>
              </a:tblGrid>
              <a:tr h="220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969758"/>
              </p:ext>
            </p:extLst>
          </p:nvPr>
        </p:nvGraphicFramePr>
        <p:xfrm>
          <a:off x="4446955" y="2227385"/>
          <a:ext cx="1344245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49"/>
                <a:gridCol w="268849"/>
                <a:gridCol w="268849"/>
                <a:gridCol w="268849"/>
                <a:gridCol w="268849"/>
              </a:tblGrid>
              <a:tr h="220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2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755758"/>
              </p:ext>
            </p:extLst>
          </p:nvPr>
        </p:nvGraphicFramePr>
        <p:xfrm>
          <a:off x="6978125" y="2243151"/>
          <a:ext cx="1344245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49"/>
                <a:gridCol w="268849"/>
                <a:gridCol w="268849"/>
                <a:gridCol w="268849"/>
                <a:gridCol w="268849"/>
              </a:tblGrid>
              <a:tr h="220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2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3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072356"/>
              </p:ext>
            </p:extLst>
          </p:nvPr>
        </p:nvGraphicFramePr>
        <p:xfrm>
          <a:off x="6978124" y="4259046"/>
          <a:ext cx="1344245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49"/>
                <a:gridCol w="268849"/>
                <a:gridCol w="268849"/>
                <a:gridCol w="268849"/>
                <a:gridCol w="268849"/>
              </a:tblGrid>
              <a:tr h="220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2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3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4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77450"/>
              </p:ext>
            </p:extLst>
          </p:nvPr>
        </p:nvGraphicFramePr>
        <p:xfrm>
          <a:off x="4446953" y="4251163"/>
          <a:ext cx="1344245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49"/>
                <a:gridCol w="268849"/>
                <a:gridCol w="268849"/>
                <a:gridCol w="268849"/>
                <a:gridCol w="268849"/>
              </a:tblGrid>
              <a:tr h="220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2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3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4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5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359018"/>
              </p:ext>
            </p:extLst>
          </p:nvPr>
        </p:nvGraphicFramePr>
        <p:xfrm>
          <a:off x="1916190" y="4243280"/>
          <a:ext cx="1344245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49"/>
                <a:gridCol w="268849"/>
                <a:gridCol w="268849"/>
                <a:gridCol w="268849"/>
                <a:gridCol w="268849"/>
              </a:tblGrid>
              <a:tr h="220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2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6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998472"/>
              </p:ext>
            </p:extLst>
          </p:nvPr>
        </p:nvGraphicFramePr>
        <p:xfrm>
          <a:off x="1939297" y="6261943"/>
          <a:ext cx="1344245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49"/>
                <a:gridCol w="268849"/>
                <a:gridCol w="268849"/>
                <a:gridCol w="268849"/>
                <a:gridCol w="268849"/>
              </a:tblGrid>
              <a:tr h="220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2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6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7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884571"/>
              </p:ext>
            </p:extLst>
          </p:nvPr>
        </p:nvGraphicFramePr>
        <p:xfrm>
          <a:off x="4423507" y="6261943"/>
          <a:ext cx="1344245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49"/>
                <a:gridCol w="268849"/>
                <a:gridCol w="268849"/>
                <a:gridCol w="268849"/>
                <a:gridCol w="268849"/>
              </a:tblGrid>
              <a:tr h="220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2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6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8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939297" y="2508872"/>
            <a:ext cx="1453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Push 1</a:t>
            </a:r>
            <a:endParaRPr lang="ko-KR" altLang="en-US" sz="1000" b="1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4446953" y="2493106"/>
            <a:ext cx="1453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Push 2</a:t>
            </a:r>
            <a:endParaRPr lang="ko-KR" altLang="en-US" sz="1000" b="1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6978124" y="2508872"/>
            <a:ext cx="1453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Push 3</a:t>
            </a:r>
            <a:endParaRPr lang="ko-KR" altLang="en-US" sz="1000" b="1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6978124" y="4509137"/>
            <a:ext cx="1453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Push 4</a:t>
            </a:r>
            <a:endParaRPr lang="ko-KR" altLang="en-US" sz="1000" b="1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4446953" y="4501254"/>
            <a:ext cx="1453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Push 5</a:t>
            </a:r>
            <a:endParaRPr lang="ko-KR" altLang="en-US" sz="1000" b="1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1939297" y="6505783"/>
            <a:ext cx="1453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Push 7</a:t>
            </a:r>
            <a:endParaRPr lang="ko-KR" altLang="en-US" sz="1000" b="1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4446953" y="6505783"/>
            <a:ext cx="1453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Pop 7</a:t>
            </a:r>
            <a:br>
              <a:rPr lang="en-US" altLang="ko-KR" sz="1000" b="1" dirty="0" smtClean="0"/>
            </a:br>
            <a:r>
              <a:rPr lang="en-US" altLang="ko-KR" sz="1000" b="1" dirty="0" smtClean="0"/>
              <a:t>Push 8</a:t>
            </a:r>
            <a:endParaRPr lang="ko-KR" altLang="en-US" sz="1000" b="1" dirty="0" err="1" smtClean="0"/>
          </a:p>
        </p:txBody>
      </p:sp>
      <p:sp>
        <p:nvSpPr>
          <p:cNvPr id="27" name="TextBox 26"/>
          <p:cNvSpPr txBox="1"/>
          <p:nvPr/>
        </p:nvSpPr>
        <p:spPr>
          <a:xfrm>
            <a:off x="1916189" y="4493371"/>
            <a:ext cx="1453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Pop 5</a:t>
            </a:r>
            <a:br>
              <a:rPr lang="en-US" altLang="ko-KR" sz="1000" b="1" dirty="0" smtClean="0"/>
            </a:br>
            <a:r>
              <a:rPr lang="en-US" altLang="ko-KR" sz="1000" b="1" dirty="0" smtClean="0"/>
              <a:t>Pop 4</a:t>
            </a:r>
          </a:p>
          <a:p>
            <a:r>
              <a:rPr lang="en-US" altLang="ko-KR" sz="1000" b="1" dirty="0" smtClean="0"/>
              <a:t>Pop 3 Push 6</a:t>
            </a:r>
            <a:endParaRPr lang="ko-KR" altLang="en-US" sz="1000" b="1" dirty="0" err="1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IV</a:t>
            </a:r>
            <a:r>
              <a:rPr lang="en-US" altLang="ko-KR" sz="1200" dirty="0" smtClean="0">
                <a:solidFill>
                  <a:srgbClr val="009CE1"/>
                </a:solidFill>
              </a:rPr>
              <a:t>. </a:t>
            </a:r>
            <a:r>
              <a:rPr lang="ko-KR" altLang="en-US" sz="1200" dirty="0" smtClean="0">
                <a:solidFill>
                  <a:srgbClr val="009CE1"/>
                </a:solidFill>
              </a:rPr>
              <a:t>그래프</a:t>
            </a:r>
            <a:r>
              <a:rPr lang="en-US" altLang="ko-KR" sz="1200" dirty="0">
                <a:solidFill>
                  <a:srgbClr val="009CE1"/>
                </a:solidFill>
              </a:rPr>
              <a:t>(1)</a:t>
            </a:r>
            <a:r>
              <a:rPr lang="ko-KR" altLang="en-US" sz="3600" dirty="0">
                <a:solidFill>
                  <a:srgbClr val="009CE1"/>
                </a:solidFill>
              </a:rPr>
              <a:t/>
            </a:r>
            <a:br>
              <a:rPr lang="ko-KR" altLang="en-US" sz="3600" dirty="0">
                <a:solidFill>
                  <a:srgbClr val="009CE1"/>
                </a:solidFill>
              </a:rPr>
            </a:br>
            <a:r>
              <a:rPr lang="ko-KR" altLang="en-US" dirty="0" smtClean="0"/>
              <a:t>그래프 탐색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47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52" y="3029433"/>
            <a:ext cx="5015097" cy="36428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53" y="1208671"/>
            <a:ext cx="4820588" cy="145832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IV</a:t>
            </a:r>
            <a:r>
              <a:rPr lang="en-US" altLang="ko-KR" sz="1200" dirty="0" smtClean="0">
                <a:solidFill>
                  <a:srgbClr val="009CE1"/>
                </a:solidFill>
              </a:rPr>
              <a:t>. </a:t>
            </a:r>
            <a:r>
              <a:rPr lang="ko-KR" altLang="en-US" sz="1200" dirty="0" smtClean="0">
                <a:solidFill>
                  <a:srgbClr val="009CE1"/>
                </a:solidFill>
              </a:rPr>
              <a:t>그래프</a:t>
            </a:r>
            <a:r>
              <a:rPr lang="en-US" altLang="ko-KR" sz="1200" dirty="0">
                <a:solidFill>
                  <a:srgbClr val="009CE1"/>
                </a:solidFill>
              </a:rPr>
              <a:t>(1)</a:t>
            </a:r>
            <a:r>
              <a:rPr lang="ko-KR" altLang="en-US" sz="3600" dirty="0">
                <a:solidFill>
                  <a:srgbClr val="009CE1"/>
                </a:solidFill>
              </a:rPr>
              <a:t/>
            </a:r>
            <a:br>
              <a:rPr lang="ko-KR" altLang="en-US" sz="3600" dirty="0">
                <a:solidFill>
                  <a:srgbClr val="009CE1"/>
                </a:solidFill>
              </a:rPr>
            </a:br>
            <a:r>
              <a:rPr lang="ko-KR" altLang="en-US" dirty="0" smtClean="0"/>
              <a:t>그래프 탐색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39552" y="836712"/>
            <a:ext cx="7945637" cy="805349"/>
          </a:xfrm>
        </p:spPr>
        <p:txBody>
          <a:bodyPr/>
          <a:lstStyle/>
          <a:p>
            <a:r>
              <a:rPr lang="ko-KR" altLang="en-US" sz="1600" dirty="0" smtClean="0"/>
              <a:t>함수의 재귀호출로 구현</a:t>
            </a: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Stack</a:t>
            </a:r>
            <a:r>
              <a:rPr lang="ko-KR" altLang="en-US" sz="1600" dirty="0" smtClean="0"/>
              <a:t>을 이용한 </a:t>
            </a:r>
            <a:r>
              <a:rPr lang="en-US" altLang="ko-KR" sz="1600" dirty="0" smtClean="0"/>
              <a:t>Loop</a:t>
            </a:r>
            <a:r>
              <a:rPr lang="ko-KR" altLang="en-US" sz="1600" dirty="0" smtClean="0"/>
              <a:t>문으로 구현</a:t>
            </a:r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pPr lvl="1"/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2675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IV</a:t>
            </a:r>
            <a:r>
              <a:rPr lang="en-US" altLang="ko-KR" sz="1200" dirty="0" smtClean="0">
                <a:solidFill>
                  <a:srgbClr val="009CE1"/>
                </a:solidFill>
              </a:rPr>
              <a:t>. </a:t>
            </a:r>
            <a:r>
              <a:rPr lang="ko-KR" altLang="en-US" sz="1200" dirty="0" smtClean="0">
                <a:solidFill>
                  <a:srgbClr val="009CE1"/>
                </a:solidFill>
              </a:rPr>
              <a:t>그래프</a:t>
            </a:r>
            <a:r>
              <a:rPr lang="en-US" altLang="ko-KR" sz="1200" dirty="0" smtClean="0">
                <a:solidFill>
                  <a:srgbClr val="009CE1"/>
                </a:solidFill>
              </a:rPr>
              <a:t>(1)</a:t>
            </a:r>
            <a:r>
              <a:rPr lang="ko-KR" altLang="en-US" sz="3600" dirty="0">
                <a:solidFill>
                  <a:srgbClr val="009CE1"/>
                </a:solidFill>
              </a:rPr>
              <a:t/>
            </a:r>
            <a:br>
              <a:rPr lang="ko-KR" altLang="en-US" sz="3600" dirty="0">
                <a:solidFill>
                  <a:srgbClr val="009CE1"/>
                </a:solidFill>
              </a:rPr>
            </a:br>
            <a:r>
              <a:rPr lang="ko-KR" altLang="en-US" dirty="0" smtClean="0"/>
              <a:t>예제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사교모임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검정 </a:t>
            </a:r>
            <a:r>
              <a:rPr lang="en-US" altLang="ko-KR" dirty="0"/>
              <a:t>Advanced </a:t>
            </a:r>
            <a:r>
              <a:rPr lang="ko-KR" altLang="en-US" dirty="0"/>
              <a:t>과정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95536" y="974859"/>
            <a:ext cx="4032448" cy="5115798"/>
          </a:xfrm>
          <a:ln>
            <a:solidFill>
              <a:srgbClr val="00B0F0"/>
            </a:solidFill>
          </a:ln>
        </p:spPr>
        <p:txBody>
          <a:bodyPr lIns="72000" rIns="72000"/>
          <a:lstStyle/>
          <a:p>
            <a:pPr marL="0" indent="0">
              <a:buNone/>
            </a:pPr>
            <a:r>
              <a:rPr lang="en-US" altLang="ko-KR" sz="1050" dirty="0" smtClean="0"/>
              <a:t>[</a:t>
            </a:r>
            <a:r>
              <a:rPr lang="ko-KR" altLang="en-US" sz="1050" dirty="0" smtClean="0"/>
              <a:t>문제</a:t>
            </a:r>
            <a:r>
              <a:rPr lang="en-US" altLang="ko-KR" sz="1050" dirty="0" smtClean="0"/>
              <a:t>]</a:t>
            </a:r>
            <a:endParaRPr lang="en-US" altLang="ko-KR" sz="1050" b="0" dirty="0" smtClean="0"/>
          </a:p>
          <a:p>
            <a:pPr marL="0" indent="0">
              <a:buNone/>
            </a:pPr>
            <a:r>
              <a:rPr lang="ko-KR" altLang="en-US" sz="1050" b="0" dirty="0"/>
              <a:t>사람들은 삶의 질을 높이기 위해 다양한 사교 모임을 가지려고 한다</a:t>
            </a:r>
            <a:r>
              <a:rPr lang="en-US" altLang="ko-KR" sz="1050" b="0" dirty="0"/>
              <a:t>. </a:t>
            </a:r>
            <a:r>
              <a:rPr lang="ko-KR" altLang="en-US" sz="1050" b="0" dirty="0"/>
              <a:t>하지만 시간이 충분하지 못해 한 사람은 최대 하나의 사교 모임에서 활동을 하며</a:t>
            </a:r>
            <a:r>
              <a:rPr lang="en-US" altLang="ko-KR" sz="1050" b="0" dirty="0"/>
              <a:t>, </a:t>
            </a:r>
            <a:r>
              <a:rPr lang="ko-KR" altLang="en-US" sz="1050" b="0" dirty="0"/>
              <a:t>심지어 모임에 전혀 나가지 못하는 사람도 있다</a:t>
            </a:r>
            <a:r>
              <a:rPr lang="en-US" altLang="ko-KR" sz="1050" b="0" dirty="0"/>
              <a:t>.</a:t>
            </a:r>
          </a:p>
          <a:p>
            <a:pPr marL="0" indent="0">
              <a:buNone/>
            </a:pPr>
            <a:r>
              <a:rPr lang="ko-KR" altLang="en-US" sz="1050" b="0" dirty="0"/>
              <a:t>차기 대통령 선거에 출마 준비중인 후보자 수지는 사람들이 활동하는 사교모임에 나가서 인맥관리를 하려고 한다</a:t>
            </a:r>
            <a:r>
              <a:rPr lang="en-US" altLang="ko-KR" sz="1050" b="0" dirty="0"/>
              <a:t>. </a:t>
            </a:r>
            <a:r>
              <a:rPr lang="ko-KR" altLang="en-US" sz="1050" b="0" dirty="0"/>
              <a:t>많은 사교모임에 참석하여 인맥을 쌓으면 좋겠지만 눈코 뜰 새 없이 바쁜 수지는 사교모임들 중에서 가장 많은 인원이 활동하는 모임에 참석하려고 한다</a:t>
            </a:r>
            <a:r>
              <a:rPr lang="en-US" altLang="ko-KR" sz="1050" b="0" dirty="0"/>
              <a:t>.</a:t>
            </a:r>
          </a:p>
          <a:p>
            <a:pPr marL="0" indent="0">
              <a:buNone/>
            </a:pPr>
            <a:r>
              <a:rPr lang="ko-KR" altLang="en-US" sz="1050" b="0" dirty="0"/>
              <a:t>그래서 사람들이 활동하는 사교모임의 정보를 조사해보니 같은 사교모임을 나가는 두 사람의 짝 정보를 알 수 있었다</a:t>
            </a:r>
            <a:r>
              <a:rPr lang="en-US" altLang="ko-KR" sz="1050" b="0" dirty="0"/>
              <a:t>. </a:t>
            </a:r>
            <a:r>
              <a:rPr lang="ko-KR" altLang="en-US" sz="1050" b="0" dirty="0"/>
              <a:t>짝 정보라는 것은 </a:t>
            </a:r>
            <a:r>
              <a:rPr lang="en-US" altLang="ko-KR" sz="1050" b="0" dirty="0"/>
              <a:t>(3, 5)</a:t>
            </a:r>
            <a:r>
              <a:rPr lang="ko-KR" altLang="en-US" sz="1050" b="0" dirty="0"/>
              <a:t>라고 주어지면 </a:t>
            </a:r>
            <a:r>
              <a:rPr lang="en-US" altLang="ko-KR" sz="1050" b="0" dirty="0"/>
              <a:t>3</a:t>
            </a:r>
            <a:r>
              <a:rPr lang="ko-KR" altLang="en-US" sz="1050" b="0" dirty="0"/>
              <a:t>와 </a:t>
            </a:r>
            <a:r>
              <a:rPr lang="en-US" altLang="ko-KR" sz="1050" b="0" dirty="0"/>
              <a:t>5</a:t>
            </a:r>
            <a:r>
              <a:rPr lang="ko-KR" altLang="en-US" sz="1050" b="0" dirty="0"/>
              <a:t>가 같은 모임에 나간다는 것을 의미한다</a:t>
            </a:r>
            <a:r>
              <a:rPr lang="en-US" altLang="ko-KR" sz="1050" b="0" dirty="0"/>
              <a:t>.</a:t>
            </a:r>
          </a:p>
          <a:p>
            <a:pPr marL="0" indent="0">
              <a:buNone/>
            </a:pPr>
            <a:r>
              <a:rPr lang="ko-KR" altLang="en-US" sz="1050" b="0" dirty="0"/>
              <a:t>예를 들어 전체 구성원이 여섯 명인 마을이 있고 편의상 각 구성원을 </a:t>
            </a:r>
            <a:r>
              <a:rPr lang="en-US" altLang="ko-KR" sz="1050" b="0" dirty="0"/>
              <a:t>1, 2, 3, 4, 5, 6 </a:t>
            </a:r>
            <a:r>
              <a:rPr lang="ko-KR" altLang="en-US" sz="1050" b="0" dirty="0"/>
              <a:t>이라고 하자</a:t>
            </a:r>
            <a:r>
              <a:rPr lang="en-US" altLang="ko-KR" sz="1050" b="0" dirty="0"/>
              <a:t>. </a:t>
            </a:r>
            <a:r>
              <a:rPr lang="ko-KR" altLang="en-US" sz="1050" b="0" dirty="0"/>
              <a:t>짝 정보로 </a:t>
            </a:r>
            <a:r>
              <a:rPr lang="en-US" altLang="ko-KR" sz="1050" b="0" dirty="0"/>
              <a:t>(1, 2), (2, 3), (4, 5) </a:t>
            </a:r>
            <a:r>
              <a:rPr lang="ko-KR" altLang="en-US" sz="1050" b="0" dirty="0"/>
              <a:t>라는 세 가지 정보를 알고 있다면 </a:t>
            </a:r>
            <a:r>
              <a:rPr lang="en-US" altLang="ko-KR" sz="1050" b="0" dirty="0"/>
              <a:t>1, 2, 3 </a:t>
            </a:r>
            <a:r>
              <a:rPr lang="ko-KR" altLang="en-US" sz="1050" b="0" dirty="0"/>
              <a:t>이 나가는 모임과 </a:t>
            </a:r>
            <a:r>
              <a:rPr lang="en-US" altLang="ko-KR" sz="1050" b="0" dirty="0"/>
              <a:t>4, 5 </a:t>
            </a:r>
            <a:r>
              <a:rPr lang="ko-KR" altLang="en-US" sz="1050" b="0" dirty="0"/>
              <a:t>가 나가는 모임</a:t>
            </a:r>
            <a:r>
              <a:rPr lang="en-US" altLang="ko-KR" sz="1050" b="0" dirty="0"/>
              <a:t>, </a:t>
            </a:r>
            <a:r>
              <a:rPr lang="ko-KR" altLang="en-US" sz="1050" b="0" dirty="0"/>
              <a:t>전체 두 개의 모임이 존재하는 것을 알 수 있다</a:t>
            </a:r>
            <a:r>
              <a:rPr lang="en-US" altLang="ko-KR" sz="1050" b="0" dirty="0"/>
              <a:t>. </a:t>
            </a:r>
            <a:r>
              <a:rPr lang="ko-KR" altLang="en-US" sz="1050" b="0" dirty="0"/>
              <a:t>그리고 </a:t>
            </a:r>
            <a:r>
              <a:rPr lang="en-US" altLang="ko-KR" sz="1050" b="0" dirty="0"/>
              <a:t>6 </a:t>
            </a:r>
            <a:r>
              <a:rPr lang="ko-KR" altLang="en-US" sz="1050" b="0" dirty="0"/>
              <a:t>은 모임에 나가지 않는다고 볼 수 있다</a:t>
            </a:r>
            <a:r>
              <a:rPr lang="en-US" altLang="ko-KR" sz="1050" b="0" dirty="0"/>
              <a:t>. </a:t>
            </a:r>
            <a:r>
              <a:rPr lang="ko-KR" altLang="en-US" sz="1050" b="0" dirty="0"/>
              <a:t>이때 전체 존재하는 모임의 수는 두 개 이며 가장 큰 모임의 인원 수는 세 명 이라고 할 수 있다</a:t>
            </a:r>
            <a:r>
              <a:rPr lang="en-US" altLang="ko-KR" sz="1050" b="0" dirty="0"/>
              <a:t>.</a:t>
            </a:r>
          </a:p>
          <a:p>
            <a:pPr marL="0" indent="0">
              <a:buNone/>
            </a:pPr>
            <a:r>
              <a:rPr lang="ko-KR" altLang="en-US" sz="1050" b="0" dirty="0"/>
              <a:t>전체 마을의 구성원 수 </a:t>
            </a:r>
            <a:r>
              <a:rPr lang="en-US" altLang="ko-KR" sz="1050" b="0" dirty="0"/>
              <a:t>N</a:t>
            </a:r>
            <a:r>
              <a:rPr lang="ko-KR" altLang="en-US" sz="1050" b="0" dirty="0"/>
              <a:t>과 같은 모임에 나가는 두 구성원을 나타내는 짝 정보 </a:t>
            </a:r>
            <a:r>
              <a:rPr lang="en-US" altLang="ko-KR" sz="1050" b="0" dirty="0"/>
              <a:t>K</a:t>
            </a:r>
            <a:r>
              <a:rPr lang="ko-KR" altLang="en-US" sz="1050" b="0" dirty="0"/>
              <a:t>개가 주어질 때</a:t>
            </a:r>
            <a:r>
              <a:rPr lang="en-US" altLang="ko-KR" sz="1050" b="0" dirty="0"/>
              <a:t>, </a:t>
            </a:r>
            <a:r>
              <a:rPr lang="ko-KR" altLang="en-US" sz="1050" b="0" dirty="0"/>
              <a:t>존재하는 전체 모임의 개수와 가장 큰 모임의 인원 수를 출력하는 프로그램을 작성하여라</a:t>
            </a:r>
            <a:r>
              <a:rPr lang="en-US" altLang="ko-KR" sz="1050" b="0" dirty="0"/>
              <a:t>.</a:t>
            </a:r>
            <a:endParaRPr lang="ko-KR" altLang="ko-KR" sz="1050" b="0" dirty="0"/>
          </a:p>
        </p:txBody>
      </p:sp>
      <p:sp>
        <p:nvSpPr>
          <p:cNvPr id="13" name="텍스트 개체 틀 5"/>
          <p:cNvSpPr txBox="1">
            <a:spLocks/>
          </p:cNvSpPr>
          <p:nvPr/>
        </p:nvSpPr>
        <p:spPr>
          <a:xfrm>
            <a:off x="4644008" y="980728"/>
            <a:ext cx="4106371" cy="5101693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wrap="square" lIns="72000" tIns="45720" rIns="72000" bIns="45720" rtlCol="0">
            <a:noAutofit/>
          </a:bodyPr>
          <a:lstStyle>
            <a:lvl1pPr marL="164127" indent="-164127" algn="l" defTabSz="844083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462"/>
              </a:spcAft>
              <a:buSzPct val="130000"/>
              <a:buFont typeface="Arial" pitchFamily="34" charset="0"/>
              <a:buChar char="•"/>
              <a:defRPr sz="1292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4890" indent="-118700" algn="l" defTabSz="844083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462"/>
              </a:spcAft>
              <a:buFont typeface="맑은 고딕" pitchFamily="50" charset="-127"/>
              <a:buChar char="-"/>
              <a:defRPr sz="11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214" indent="-115769" algn="l" defTabSz="844083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462"/>
              </a:spcAft>
              <a:buFont typeface="Wingdings" pitchFamily="2" charset="2"/>
              <a:buChar char="§"/>
              <a:defRPr sz="11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84408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844083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84408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50" dirty="0" smtClean="0"/>
              <a:t>[</a:t>
            </a:r>
            <a:r>
              <a:rPr lang="ko-KR" altLang="ko-KR" sz="1050" dirty="0"/>
              <a:t>제약조건</a:t>
            </a:r>
            <a:r>
              <a:rPr lang="en-US" altLang="ko-KR" sz="1050" dirty="0"/>
              <a:t>]</a:t>
            </a:r>
            <a:endParaRPr lang="ko-KR" altLang="ko-KR" sz="1050" dirty="0"/>
          </a:p>
          <a:p>
            <a:pPr marL="0" indent="0">
              <a:buNone/>
            </a:pPr>
            <a:r>
              <a:rPr lang="ko-KR" altLang="en-US" sz="1050" b="0" dirty="0"/>
              <a:t>전체 구성원이 </a:t>
            </a:r>
            <a:r>
              <a:rPr lang="en-US" altLang="ko-KR" sz="1050" b="0" dirty="0"/>
              <a:t>N</a:t>
            </a:r>
            <a:r>
              <a:rPr lang="ko-KR" altLang="en-US" sz="1050" b="0" dirty="0"/>
              <a:t>명인 마을에서 각 구성원은 편의상 </a:t>
            </a:r>
            <a:r>
              <a:rPr lang="en-US" altLang="ko-KR" sz="1050" b="0" dirty="0"/>
              <a:t>1, 2, …, N </a:t>
            </a:r>
            <a:r>
              <a:rPr lang="ko-KR" altLang="en-US" sz="1050" b="0" dirty="0"/>
              <a:t>이라고 번호를 붙인다</a:t>
            </a:r>
            <a:r>
              <a:rPr lang="en-US" altLang="ko-KR" sz="1050" b="0" dirty="0"/>
              <a:t>.</a:t>
            </a:r>
          </a:p>
          <a:p>
            <a:pPr marL="0" indent="0">
              <a:buNone/>
            </a:pPr>
            <a:r>
              <a:rPr lang="ko-KR" altLang="en-US" sz="1050" b="0" dirty="0"/>
              <a:t>짝 정보는 구성원 번호 중에서 주어지며 </a:t>
            </a:r>
            <a:r>
              <a:rPr lang="en-US" altLang="ko-KR" sz="1050" b="0" dirty="0"/>
              <a:t>(3, 5), (5, 3)</a:t>
            </a:r>
            <a:r>
              <a:rPr lang="ko-KR" altLang="en-US" sz="1050" b="0" dirty="0"/>
              <a:t>과 같이 중복된 정보는 주어지지 않는다</a:t>
            </a:r>
            <a:r>
              <a:rPr lang="en-US" altLang="ko-KR" sz="1050" b="0" dirty="0" smtClean="0"/>
              <a:t>.</a:t>
            </a:r>
          </a:p>
          <a:p>
            <a:pPr marL="0" indent="0">
              <a:buNone/>
            </a:pPr>
            <a:r>
              <a:rPr lang="en-US" altLang="ko-KR" sz="1050" dirty="0" smtClean="0"/>
              <a:t>[</a:t>
            </a:r>
            <a:r>
              <a:rPr lang="ko-KR" altLang="ko-KR" sz="1050" dirty="0" smtClean="0"/>
              <a:t>입력</a:t>
            </a:r>
            <a:r>
              <a:rPr lang="en-US" altLang="ko-KR" sz="1050" dirty="0" smtClean="0"/>
              <a:t>]</a:t>
            </a:r>
            <a:endParaRPr lang="ko-KR" altLang="ko-KR" sz="1050" dirty="0" smtClean="0"/>
          </a:p>
          <a:p>
            <a:pPr marL="0" indent="0">
              <a:buNone/>
            </a:pPr>
            <a:r>
              <a:rPr lang="ko-KR" altLang="en-US" sz="1050" b="0" dirty="0"/>
              <a:t>최초 테스트 케이스의 개수 </a:t>
            </a:r>
            <a:r>
              <a:rPr lang="en-US" altLang="ko-KR" sz="1050" b="0" dirty="0"/>
              <a:t>T</a:t>
            </a:r>
            <a:r>
              <a:rPr lang="ko-KR" altLang="en-US" sz="1050" b="0" dirty="0"/>
              <a:t>가 주어지며 다음 줄부터 </a:t>
            </a:r>
            <a:r>
              <a:rPr lang="en-US" altLang="ko-KR" sz="1050" b="0" dirty="0"/>
              <a:t>T</a:t>
            </a:r>
            <a:r>
              <a:rPr lang="ko-KR" altLang="en-US" sz="1050" b="0" dirty="0"/>
              <a:t>개의 테스트 케이스가 주어진다</a:t>
            </a:r>
            <a:r>
              <a:rPr lang="en-US" altLang="ko-KR" sz="1050" b="0" dirty="0" smtClean="0"/>
              <a:t>. </a:t>
            </a:r>
            <a:r>
              <a:rPr lang="ko-KR" altLang="en-US" sz="1050" b="0" dirty="0" smtClean="0"/>
              <a:t>각 </a:t>
            </a:r>
            <a:r>
              <a:rPr lang="ko-KR" altLang="en-US" sz="1050" b="0" dirty="0"/>
              <a:t>케이스는 여러 줄로 구성이 되는데</a:t>
            </a:r>
            <a:r>
              <a:rPr lang="en-US" altLang="ko-KR" sz="1050" b="0" dirty="0"/>
              <a:t>, </a:t>
            </a:r>
            <a:r>
              <a:rPr lang="ko-KR" altLang="en-US" sz="1050" b="0" dirty="0"/>
              <a:t>첫 줄에는 전체 마을 구성원 수 </a:t>
            </a:r>
            <a:r>
              <a:rPr lang="en-US" altLang="ko-KR" sz="1050" b="0" dirty="0"/>
              <a:t>N (6≤N≤1000)</a:t>
            </a:r>
            <a:r>
              <a:rPr lang="ko-KR" altLang="en-US" sz="1050" b="0" dirty="0"/>
              <a:t>과 같은 모임에 나가는 두 구성원을 나타내는 짝 정보의 수 </a:t>
            </a:r>
            <a:r>
              <a:rPr lang="en-US" altLang="ko-KR" sz="1050" b="0" dirty="0"/>
              <a:t>K (3≤K≤2000)</a:t>
            </a:r>
            <a:r>
              <a:rPr lang="ko-KR" altLang="en-US" sz="1050" b="0" dirty="0"/>
              <a:t>가 공백을 사이에 두고 주어진다</a:t>
            </a:r>
            <a:r>
              <a:rPr lang="en-US" altLang="ko-KR" sz="1050" b="0" dirty="0" smtClean="0"/>
              <a:t>. </a:t>
            </a:r>
            <a:r>
              <a:rPr lang="ko-KR" altLang="en-US" sz="1050" b="0" dirty="0" smtClean="0"/>
              <a:t>이어지는 </a:t>
            </a:r>
            <a:r>
              <a:rPr lang="en-US" altLang="ko-KR" sz="1050" b="0" dirty="0"/>
              <a:t>K</a:t>
            </a:r>
            <a:r>
              <a:rPr lang="ko-KR" altLang="en-US" sz="1050" b="0" dirty="0"/>
              <a:t>개 줄에는 각 줄에 짝 정보를 나타내는 구성원의 번호 두 개가 공백을 사이에 두고 주어진다</a:t>
            </a:r>
            <a:r>
              <a:rPr lang="en-US" altLang="ko-KR" sz="1050" b="0" dirty="0" smtClean="0"/>
              <a:t>.</a:t>
            </a:r>
          </a:p>
          <a:p>
            <a:pPr marL="0" indent="0">
              <a:buNone/>
            </a:pPr>
            <a:r>
              <a:rPr lang="en-US" altLang="ko-KR" sz="1050" dirty="0" smtClean="0"/>
              <a:t>[</a:t>
            </a:r>
            <a:r>
              <a:rPr lang="ko-KR" altLang="ko-KR" sz="1050" dirty="0" smtClean="0"/>
              <a:t>출력</a:t>
            </a:r>
            <a:r>
              <a:rPr lang="en-US" altLang="ko-KR" sz="1050" dirty="0" smtClean="0"/>
              <a:t>]</a:t>
            </a:r>
            <a:endParaRPr lang="ko-KR" altLang="ko-KR" sz="1050" dirty="0" smtClean="0"/>
          </a:p>
          <a:p>
            <a:pPr marL="0" indent="0">
              <a:buNone/>
            </a:pPr>
            <a:r>
              <a:rPr lang="ko-KR" altLang="en-US" sz="1050" b="0" dirty="0"/>
              <a:t>각각의 테스트 케이스에 대하여 </a:t>
            </a:r>
            <a:r>
              <a:rPr lang="en-US" altLang="ko-KR" sz="1050" b="0" dirty="0"/>
              <a:t>#x(x</a:t>
            </a:r>
            <a:r>
              <a:rPr lang="ko-KR" altLang="en-US" sz="1050" b="0" dirty="0"/>
              <a:t>는 테스트 케이스 번호를 의미</a:t>
            </a:r>
            <a:r>
              <a:rPr lang="en-US" altLang="ko-KR" sz="1050" b="0" dirty="0"/>
              <a:t>)</a:t>
            </a:r>
            <a:r>
              <a:rPr lang="ko-KR" altLang="en-US" sz="1050" b="0" dirty="0"/>
              <a:t>를 출력하고 공백을 하나 둔 다음</a:t>
            </a:r>
            <a:r>
              <a:rPr lang="en-US" altLang="ko-KR" sz="1050" b="0" dirty="0"/>
              <a:t>, </a:t>
            </a:r>
            <a:r>
              <a:rPr lang="ko-KR" altLang="en-US" sz="1050" b="0" dirty="0"/>
              <a:t>존재하는 전체 모임의 개수와 가장 큰 모임의 인원 수를 공백을 사이에 두고 차례로 출력한다</a:t>
            </a:r>
            <a:r>
              <a:rPr lang="en-US" altLang="ko-KR" sz="1050" b="0" dirty="0" smtClean="0"/>
              <a:t>.</a:t>
            </a:r>
          </a:p>
          <a:p>
            <a:pPr marL="0" indent="0">
              <a:buNone/>
            </a:pPr>
            <a:r>
              <a:rPr lang="en-US" altLang="ko-KR" sz="1050" dirty="0" smtClean="0"/>
              <a:t>[</a:t>
            </a:r>
            <a:r>
              <a:rPr lang="ko-KR" altLang="en-US" sz="1050" dirty="0" smtClean="0"/>
              <a:t>입</a:t>
            </a:r>
            <a:r>
              <a:rPr lang="ko-KR" altLang="ko-KR" sz="1050" dirty="0" smtClean="0"/>
              <a:t>출력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예제</a:t>
            </a:r>
            <a:r>
              <a:rPr lang="en-US" altLang="ko-KR" sz="1050" dirty="0" smtClean="0"/>
              <a:t>]</a:t>
            </a:r>
            <a:endParaRPr lang="ko-KR" altLang="ko-KR" sz="1050" dirty="0"/>
          </a:p>
          <a:p>
            <a:pPr marL="0" indent="0">
              <a:buNone/>
            </a:pPr>
            <a:r>
              <a:rPr lang="en-US" altLang="ko-KR" sz="1050" b="0" dirty="0" smtClean="0"/>
              <a:t>(</a:t>
            </a:r>
            <a:r>
              <a:rPr lang="ko-KR" altLang="en-US" sz="1050" b="0" dirty="0" smtClean="0"/>
              <a:t>입력</a:t>
            </a:r>
            <a:r>
              <a:rPr lang="en-US" altLang="ko-KR" sz="1050" b="0" dirty="0" smtClean="0"/>
              <a:t>)</a:t>
            </a:r>
          </a:p>
          <a:p>
            <a:pPr marL="0" indent="0">
              <a:buNone/>
            </a:pPr>
            <a:r>
              <a:rPr lang="en-US" altLang="ko-KR" sz="1050" b="0" dirty="0" smtClean="0"/>
              <a:t>1</a:t>
            </a:r>
            <a:endParaRPr lang="en-US" altLang="ko-KR" sz="1050" b="0" dirty="0"/>
          </a:p>
          <a:p>
            <a:pPr marL="0" indent="0">
              <a:buNone/>
            </a:pPr>
            <a:r>
              <a:rPr lang="en-US" altLang="ko-KR" sz="1050" b="0" dirty="0"/>
              <a:t>6 3</a:t>
            </a:r>
          </a:p>
          <a:p>
            <a:pPr marL="0" indent="0">
              <a:buNone/>
            </a:pPr>
            <a:r>
              <a:rPr lang="en-US" altLang="ko-KR" sz="1050" b="0" dirty="0"/>
              <a:t>1 2</a:t>
            </a:r>
          </a:p>
          <a:p>
            <a:pPr marL="0" indent="0">
              <a:buNone/>
            </a:pPr>
            <a:r>
              <a:rPr lang="en-US" altLang="ko-KR" sz="1050" b="0" dirty="0"/>
              <a:t>2 3</a:t>
            </a:r>
          </a:p>
          <a:p>
            <a:pPr marL="0" indent="0">
              <a:buNone/>
            </a:pPr>
            <a:r>
              <a:rPr lang="en-US" altLang="ko-KR" sz="1050" b="0" dirty="0"/>
              <a:t>4 </a:t>
            </a:r>
            <a:r>
              <a:rPr lang="en-US" altLang="ko-KR" sz="1050" b="0" dirty="0" smtClean="0"/>
              <a:t>5</a:t>
            </a:r>
          </a:p>
          <a:p>
            <a:pPr marL="0" indent="0">
              <a:buNone/>
            </a:pPr>
            <a:r>
              <a:rPr lang="en-US" altLang="ko-KR" sz="1050" b="0" dirty="0" smtClean="0"/>
              <a:t>(</a:t>
            </a:r>
            <a:r>
              <a:rPr lang="ko-KR" altLang="en-US" sz="1050" b="0" dirty="0" smtClean="0"/>
              <a:t>출력</a:t>
            </a:r>
            <a:r>
              <a:rPr lang="en-US" altLang="ko-KR" sz="1050" b="0" dirty="0" smtClean="0"/>
              <a:t>)</a:t>
            </a:r>
          </a:p>
          <a:p>
            <a:pPr marL="0" indent="0">
              <a:buNone/>
            </a:pPr>
            <a:r>
              <a:rPr lang="en-US" altLang="ko-KR" sz="1050" b="0" dirty="0" smtClean="0"/>
              <a:t>#1 2 3</a:t>
            </a:r>
            <a:endParaRPr lang="ko-KR" altLang="en-US" sz="1050" b="0" dirty="0"/>
          </a:p>
        </p:txBody>
      </p:sp>
    </p:spTree>
    <p:extLst>
      <p:ext uri="{BB962C8B-B14F-4D97-AF65-F5344CB8AC3E}">
        <p14:creationId xmlns:p14="http://schemas.microsoft.com/office/powerpoint/2010/main" val="273321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IV</a:t>
            </a:r>
            <a:r>
              <a:rPr lang="en-US" altLang="ko-KR" sz="1200" dirty="0" smtClean="0">
                <a:solidFill>
                  <a:srgbClr val="009CE1"/>
                </a:solidFill>
              </a:rPr>
              <a:t>. </a:t>
            </a:r>
            <a:r>
              <a:rPr lang="ko-KR" altLang="en-US" sz="1200" dirty="0">
                <a:solidFill>
                  <a:srgbClr val="009CE1"/>
                </a:solidFill>
              </a:rPr>
              <a:t>그래프</a:t>
            </a:r>
            <a:r>
              <a:rPr lang="en-US" altLang="ko-KR" sz="1200" dirty="0">
                <a:solidFill>
                  <a:srgbClr val="009CE1"/>
                </a:solidFill>
              </a:rPr>
              <a:t>(1)</a:t>
            </a:r>
            <a:r>
              <a:rPr lang="ko-KR" altLang="en-US" sz="3600" dirty="0">
                <a:solidFill>
                  <a:srgbClr val="009CE1"/>
                </a:solidFill>
              </a:rPr>
              <a:t/>
            </a:r>
            <a:br>
              <a:rPr lang="ko-KR" altLang="en-US" sz="3600" dirty="0">
                <a:solidFill>
                  <a:srgbClr val="009CE1"/>
                </a:solidFill>
              </a:rPr>
            </a:br>
            <a:r>
              <a:rPr lang="ko-KR" altLang="en-US" dirty="0" smtClean="0">
                <a:solidFill>
                  <a:srgbClr val="009CE1"/>
                </a:solidFill>
              </a:rPr>
              <a:t>예제 </a:t>
            </a:r>
            <a:r>
              <a:rPr lang="en-US" altLang="ko-KR" dirty="0" smtClean="0">
                <a:solidFill>
                  <a:srgbClr val="009CE1"/>
                </a:solidFill>
              </a:rPr>
              <a:t>: </a:t>
            </a:r>
            <a:r>
              <a:rPr lang="ko-KR" altLang="en-US" dirty="0"/>
              <a:t>사교모임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070922" y="1215322"/>
            <a:ext cx="4464881" cy="4749162"/>
            <a:chOff x="4500108" y="1197034"/>
            <a:chExt cx="4464881" cy="4749162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0108" y="1197034"/>
              <a:ext cx="4464881" cy="474916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728939" y="1323957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모임 </a:t>
              </a:r>
              <a:r>
                <a:rPr lang="en-US" altLang="ko-KR" sz="1200" dirty="0" smtClean="0"/>
                <a:t>1</a:t>
              </a:r>
              <a:endParaRPr lang="ko-KR" altLang="en-US" sz="1200" dirty="0" err="1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21630" y="3493315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모임 </a:t>
              </a:r>
              <a:r>
                <a:rPr lang="en-US" altLang="ko-KR" sz="1200" dirty="0"/>
                <a:t>2</a:t>
              </a:r>
              <a:endParaRPr lang="ko-KR" altLang="en-US" sz="1200" dirty="0" err="1" smtClean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696691" y="4732362"/>
              <a:ext cx="4035038" cy="888050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05004" y="4741464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8101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IV</a:t>
            </a:r>
            <a:r>
              <a:rPr lang="en-US" altLang="ko-KR" sz="1200" dirty="0" smtClean="0">
                <a:solidFill>
                  <a:srgbClr val="009CE1"/>
                </a:solidFill>
              </a:rPr>
              <a:t>. </a:t>
            </a:r>
            <a:r>
              <a:rPr lang="ko-KR" altLang="en-US" sz="1200" dirty="0">
                <a:solidFill>
                  <a:srgbClr val="009CE1"/>
                </a:solidFill>
              </a:rPr>
              <a:t>그래프</a:t>
            </a:r>
            <a:r>
              <a:rPr lang="en-US" altLang="ko-KR" sz="1200" dirty="0">
                <a:solidFill>
                  <a:srgbClr val="009CE1"/>
                </a:solidFill>
              </a:rPr>
              <a:t>(1)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dirty="0" smtClean="0"/>
              <a:t>예제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9CE1"/>
                </a:solidFill>
              </a:rPr>
              <a:t>사교모임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483964" y="1044234"/>
            <a:ext cx="8222710" cy="5443708"/>
          </a:xfrm>
        </p:spPr>
        <p:txBody>
          <a:bodyPr/>
          <a:lstStyle/>
          <a:p>
            <a:r>
              <a:rPr lang="ko-KR" altLang="en-US" sz="1600" dirty="0"/>
              <a:t>정점</a:t>
            </a:r>
            <a:r>
              <a:rPr lang="en-US" altLang="ko-KR" sz="1600" dirty="0"/>
              <a:t>(Vertex)</a:t>
            </a:r>
          </a:p>
          <a:p>
            <a:pPr lvl="1"/>
            <a:r>
              <a:rPr lang="en-US" altLang="ko-KR" sz="1400" dirty="0" smtClean="0"/>
              <a:t>1</a:t>
            </a:r>
            <a:r>
              <a:rPr lang="ko-KR" altLang="en-US" sz="1400" dirty="0" smtClean="0"/>
              <a:t>번부터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번까지 번호가 붙어있는 노드들</a:t>
            </a:r>
            <a:endParaRPr lang="en-US" altLang="ko-KR" sz="1400" dirty="0"/>
          </a:p>
          <a:p>
            <a:pPr marL="246190" lvl="1" indent="0">
              <a:buNone/>
            </a:pPr>
            <a:endParaRPr lang="en-US" altLang="ko-KR" sz="1400" dirty="0"/>
          </a:p>
          <a:p>
            <a:r>
              <a:rPr lang="ko-KR" altLang="en-US" sz="1600" dirty="0"/>
              <a:t>간선</a:t>
            </a:r>
            <a:r>
              <a:rPr lang="en-US" altLang="ko-KR" sz="1600" dirty="0"/>
              <a:t>(Edge)</a:t>
            </a:r>
          </a:p>
          <a:p>
            <a:pPr lvl="1"/>
            <a:r>
              <a:rPr lang="ko-KR" altLang="en-US" sz="1400" dirty="0" smtClean="0"/>
              <a:t>두 개의 정점을 잇는 방향성 없는 간선으로 최대 </a:t>
            </a:r>
            <a:r>
              <a:rPr lang="en-US" altLang="ko-KR" sz="1400" dirty="0" smtClean="0"/>
              <a:t>(N*(N-1)/2)</a:t>
            </a:r>
            <a:r>
              <a:rPr lang="ko-KR" altLang="en-US" sz="1400" dirty="0" smtClean="0"/>
              <a:t>개 만큼 존재함</a:t>
            </a:r>
            <a:r>
              <a:rPr lang="en-US" altLang="ko-KR" sz="1400" dirty="0" smtClean="0"/>
              <a:t>.</a:t>
            </a:r>
          </a:p>
          <a:p>
            <a:pPr lvl="1"/>
            <a:endParaRPr lang="en-US" altLang="ko-KR" sz="1400" dirty="0"/>
          </a:p>
          <a:p>
            <a:r>
              <a:rPr lang="ko-KR" altLang="en-US" sz="1600" dirty="0" smtClean="0"/>
              <a:t>그래프 분석</a:t>
            </a:r>
            <a:endParaRPr lang="en-US" altLang="ko-KR" sz="1600" dirty="0"/>
          </a:p>
          <a:p>
            <a:pPr lvl="1"/>
            <a:r>
              <a:rPr lang="en-US" altLang="ko-KR" sz="1400" dirty="0" smtClean="0"/>
              <a:t>1</a:t>
            </a:r>
            <a:r>
              <a:rPr lang="ko-KR" altLang="en-US" sz="1400" dirty="0" smtClean="0"/>
              <a:t>번 정점과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번 정점이 연결되어있고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번 정점과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번 정점이 연결되어 있으므로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번 정점과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번 정점도 연결되어 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따라서 </a:t>
            </a:r>
            <a:r>
              <a:rPr lang="en-US" altLang="ko-KR" sz="1400" dirty="0" smtClean="0"/>
              <a:t>1,2,3 </a:t>
            </a:r>
            <a:r>
              <a:rPr lang="ko-KR" altLang="en-US" sz="1400" dirty="0" smtClean="0"/>
              <a:t>번 정점은 하나의 모임이다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en-US" altLang="ko-KR" sz="1400" dirty="0" smtClean="0"/>
              <a:t>4</a:t>
            </a:r>
            <a:r>
              <a:rPr lang="ko-KR" altLang="en-US" sz="1400" dirty="0" smtClean="0"/>
              <a:t>번 정점과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번 정점도 연결되어있으므로 </a:t>
            </a:r>
            <a:r>
              <a:rPr lang="en-US" altLang="ko-KR" sz="1400" dirty="0" smtClean="0"/>
              <a:t>4, 5</a:t>
            </a:r>
            <a:r>
              <a:rPr lang="ko-KR" altLang="en-US" sz="1400" dirty="0" smtClean="0"/>
              <a:t>번 정점은 하나의 모임이다</a:t>
            </a:r>
            <a:r>
              <a:rPr lang="en-US" altLang="ko-KR" sz="1400" dirty="0" smtClean="0"/>
              <a:t>.</a:t>
            </a:r>
          </a:p>
          <a:p>
            <a:pPr marL="246190" lvl="1" indent="0">
              <a:buNone/>
            </a:pPr>
            <a:endParaRPr lang="en-US" altLang="ko-KR" sz="1400" b="1" dirty="0"/>
          </a:p>
          <a:p>
            <a:r>
              <a:rPr lang="ko-KR" altLang="en-US" sz="1600" dirty="0" smtClean="0"/>
              <a:t>문제 해결 전략</a:t>
            </a:r>
            <a:endParaRPr lang="en-US" altLang="ko-KR" sz="1600" dirty="0"/>
          </a:p>
          <a:p>
            <a:pPr lvl="1"/>
            <a:r>
              <a:rPr lang="en-US" altLang="ko-KR" sz="1400" dirty="0" smtClean="0"/>
              <a:t>1</a:t>
            </a:r>
            <a:r>
              <a:rPr lang="ko-KR" altLang="en-US" sz="1400" dirty="0" smtClean="0"/>
              <a:t>번 정점과 연결되어있는 정점들을 탐색하면서 하나의 모임으로 체크해준다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ko-KR" altLang="en-US" sz="1400" dirty="0" smtClean="0"/>
              <a:t>아직 체크가 되지 않은 정점을 찾아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그 정점과 연결되어있는 정점들을 탐색하면서 하나의 모임으로 체크해준다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ko-KR" altLang="en-US" sz="1400" dirty="0" smtClean="0"/>
              <a:t>모든 정점이 체크 될 때까지 반복한다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ko-KR" altLang="en-US" sz="1400" dirty="0" smtClean="0"/>
              <a:t>각 정점과 연결되어있는 정점들을 탐색하기 위해 </a:t>
            </a:r>
            <a:r>
              <a:rPr lang="en-US" altLang="ko-KR" sz="1400" dirty="0" smtClean="0"/>
              <a:t>DFS</a:t>
            </a:r>
            <a:r>
              <a:rPr lang="ko-KR" altLang="en-US" sz="1400" dirty="0" smtClean="0"/>
              <a:t>를 사용할 수 있다</a:t>
            </a:r>
            <a:r>
              <a:rPr lang="en-US" altLang="ko-KR" sz="1400" dirty="0" smtClean="0"/>
              <a:t>.</a:t>
            </a:r>
          </a:p>
          <a:p>
            <a:pPr lvl="1"/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1593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IV</a:t>
            </a:r>
            <a:r>
              <a:rPr lang="en-US" altLang="ko-KR" sz="1200" dirty="0" smtClean="0">
                <a:solidFill>
                  <a:srgbClr val="009CE1"/>
                </a:solidFill>
              </a:rPr>
              <a:t>. </a:t>
            </a:r>
            <a:r>
              <a:rPr lang="ko-KR" altLang="en-US" sz="1200" dirty="0" smtClean="0">
                <a:solidFill>
                  <a:srgbClr val="009CE1"/>
                </a:solidFill>
              </a:rPr>
              <a:t>그래프</a:t>
            </a:r>
            <a:r>
              <a:rPr lang="en-US" altLang="ko-KR" sz="1200" dirty="0" smtClean="0">
                <a:solidFill>
                  <a:srgbClr val="009CE1"/>
                </a:solidFill>
              </a:rPr>
              <a:t>(1)</a:t>
            </a:r>
            <a:r>
              <a:rPr lang="ko-KR" altLang="en-US" sz="2000" dirty="0">
                <a:solidFill>
                  <a:srgbClr val="009CE1"/>
                </a:solidFill>
              </a:rPr>
              <a:t/>
            </a:r>
            <a:br>
              <a:rPr lang="ko-KR" altLang="en-US" sz="2000" dirty="0">
                <a:solidFill>
                  <a:srgbClr val="009CE1"/>
                </a:solidFill>
              </a:rPr>
            </a:br>
            <a:r>
              <a:rPr lang="ko-KR" altLang="en-US" dirty="0" smtClean="0"/>
              <a:t>추가 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6353923" y="3358050"/>
            <a:ext cx="2329020" cy="2329024"/>
            <a:chOff x="5939692" y="1391137"/>
            <a:chExt cx="2329020" cy="2329024"/>
          </a:xfrm>
        </p:grpSpPr>
        <p:grpSp>
          <p:nvGrpSpPr>
            <p:cNvPr id="38" name="그룹 37"/>
            <p:cNvGrpSpPr/>
            <p:nvPr/>
          </p:nvGrpSpPr>
          <p:grpSpPr>
            <a:xfrm>
              <a:off x="5939692" y="1391137"/>
              <a:ext cx="2329020" cy="2329024"/>
              <a:chOff x="1883508" y="1766277"/>
              <a:chExt cx="2329020" cy="2329024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1883508" y="1766277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18000" rIns="18000"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구현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/</a:t>
                </a:r>
              </a:p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시뮬레이션</a:t>
                </a: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2672877" y="1766277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</a:rPr>
                  <a:t>그래프</a:t>
                </a:r>
                <a:endParaRPr lang="en-US" altLang="ko-KR" sz="10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</a:rPr>
                  <a:t>이론</a:t>
                </a: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3462249" y="1766277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동적</a:t>
                </a:r>
                <a:endParaRPr lang="en-US" altLang="ko-KR" sz="1000" b="1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계획법</a:t>
                </a:r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>
                <a:off x="1883508" y="2555649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수학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기하</a:t>
                </a: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3462249" y="2555649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자료구조</a:t>
                </a:r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1883508" y="3345022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조합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/</a:t>
                </a:r>
              </a:p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완전탐색</a:t>
                </a:r>
              </a:p>
            </p:txBody>
          </p:sp>
          <p:sp>
            <p:nvSpPr>
              <p:cNvPr id="46" name="모서리가 둥근 직사각형 45"/>
              <p:cNvSpPr/>
              <p:nvPr/>
            </p:nvSpPr>
            <p:spPr>
              <a:xfrm>
                <a:off x="2672877" y="3345022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err="1" smtClean="0">
                    <a:solidFill>
                      <a:schemeClr val="tx1"/>
                    </a:solidFill>
                  </a:rPr>
                  <a:t>탐욕법</a:t>
                </a:r>
                <a:endParaRPr lang="ko-KR" altLang="en-US" sz="10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3462249" y="3345022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비정형</a:t>
                </a:r>
              </a:p>
            </p:txBody>
          </p:sp>
        </p:grpSp>
        <p:pic>
          <p:nvPicPr>
            <p:cNvPr id="39" name="Picture 4" descr="puzzl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4583" y="2219096"/>
              <a:ext cx="699233" cy="699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15539" y="1171600"/>
            <a:ext cx="8111180" cy="4567047"/>
          </a:xfrm>
        </p:spPr>
        <p:txBody>
          <a:bodyPr/>
          <a:lstStyle/>
          <a:p>
            <a:r>
              <a:rPr lang="en-US" altLang="ko-KR" sz="1600" dirty="0" smtClean="0"/>
              <a:t>[</a:t>
            </a:r>
            <a:r>
              <a:rPr lang="ko-KR" altLang="en-US" sz="1600" dirty="0"/>
              <a:t>기출</a:t>
            </a:r>
            <a:r>
              <a:rPr lang="en-US" altLang="ko-KR" sz="1600" dirty="0"/>
              <a:t>A-0006] 1cm</a:t>
            </a:r>
            <a:r>
              <a:rPr lang="ko-KR" altLang="en-US" sz="1600" dirty="0"/>
              <a:t>의 자존심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[</a:t>
            </a:r>
            <a:r>
              <a:rPr lang="ko-KR" altLang="en-US" sz="1600" dirty="0"/>
              <a:t>기출</a:t>
            </a:r>
            <a:r>
              <a:rPr lang="en-US" altLang="ko-KR" sz="1600" dirty="0"/>
              <a:t>A-0023] </a:t>
            </a:r>
            <a:r>
              <a:rPr lang="ko-KR" altLang="en-US" sz="1600" dirty="0" err="1"/>
              <a:t>대표선수뽑기</a:t>
            </a:r>
            <a:endParaRPr lang="ko-KR" altLang="en-US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[</a:t>
            </a:r>
            <a:r>
              <a:rPr lang="ko-KR" altLang="en-US" sz="1600" dirty="0"/>
              <a:t>기출</a:t>
            </a:r>
            <a:r>
              <a:rPr lang="en-US" altLang="ko-KR" sz="1600" dirty="0"/>
              <a:t>A-0025] </a:t>
            </a:r>
            <a:r>
              <a:rPr lang="ko-KR" altLang="en-US" sz="1600" dirty="0"/>
              <a:t>팀 만들기 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[</a:t>
            </a:r>
            <a:r>
              <a:rPr lang="ko-KR" altLang="en-US" sz="1600" dirty="0"/>
              <a:t>기출</a:t>
            </a:r>
            <a:r>
              <a:rPr lang="en-US" altLang="ko-KR" sz="1600" dirty="0"/>
              <a:t>A-0026] </a:t>
            </a:r>
            <a:r>
              <a:rPr lang="ko-KR" altLang="en-US" sz="1600" dirty="0" err="1"/>
              <a:t>흑과백</a:t>
            </a:r>
            <a:endParaRPr lang="ko-KR" altLang="en-US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[</a:t>
            </a:r>
            <a:r>
              <a:rPr lang="ko-KR" altLang="en-US" sz="1600" dirty="0"/>
              <a:t>연습</a:t>
            </a:r>
            <a:r>
              <a:rPr lang="en-US" altLang="ko-KR" sz="1600" dirty="0"/>
              <a:t>A-0002] </a:t>
            </a:r>
            <a:r>
              <a:rPr lang="ko-KR" altLang="en-US" sz="1600" dirty="0"/>
              <a:t>키순서</a:t>
            </a:r>
          </a:p>
          <a:p>
            <a:endParaRPr lang="en-US" altLang="ko-KR" sz="1600" dirty="0" smtClean="0"/>
          </a:p>
          <a:p>
            <a:pPr lvl="1"/>
            <a:endParaRPr lang="en-US" altLang="ko-KR" sz="1400" dirty="0" smtClean="0"/>
          </a:p>
          <a:p>
            <a:pPr marL="246190" lvl="1" indent="0">
              <a:buNone/>
            </a:pPr>
            <a:endParaRPr lang="en-US" altLang="ko-KR" sz="1400" dirty="0" smtClean="0"/>
          </a:p>
          <a:p>
            <a:endParaRPr lang="en-US" altLang="ko-KR" sz="1584" dirty="0" smtClean="0"/>
          </a:p>
          <a:p>
            <a:endParaRPr lang="en-US" altLang="ko-KR" sz="1584" dirty="0"/>
          </a:p>
          <a:p>
            <a:endParaRPr lang="en-US" altLang="ko-KR" sz="1584" dirty="0"/>
          </a:p>
        </p:txBody>
      </p:sp>
    </p:spTree>
    <p:extLst>
      <p:ext uri="{BB962C8B-B14F-4D97-AF65-F5344CB8AC3E}">
        <p14:creationId xmlns:p14="http://schemas.microsoft.com/office/powerpoint/2010/main" val="13876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60" dirty="0" smtClean="0"/>
              <a:t>너비 우선 탐색</a:t>
            </a:r>
            <a:r>
              <a:rPr lang="en-US" altLang="ko-KR" sz="1660" dirty="0" smtClean="0"/>
              <a:t>(Breadth-first Search, BFS)</a:t>
            </a:r>
            <a:endParaRPr lang="ko-KR" altLang="en-US" sz="166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 smtClean="0"/>
              <a:t>V. </a:t>
            </a:r>
            <a:r>
              <a:rPr lang="ko-KR" altLang="en-US" sz="1200" dirty="0" smtClean="0"/>
              <a:t>그래프</a:t>
            </a:r>
            <a:r>
              <a:rPr lang="en-US" altLang="ko-KR" sz="1200" dirty="0" smtClean="0"/>
              <a:t>(2)</a:t>
            </a:r>
            <a:r>
              <a:rPr lang="ko-KR" altLang="en-US" sz="3600" dirty="0"/>
              <a:t/>
            </a:r>
            <a:br>
              <a:rPr lang="ko-KR" altLang="en-US" sz="3600" dirty="0"/>
            </a:br>
            <a:r>
              <a:rPr lang="ko-KR" altLang="en-US" dirty="0" smtClean="0"/>
              <a:t>그래프 탐색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673199" y="1598984"/>
            <a:ext cx="7953520" cy="805349"/>
          </a:xfrm>
        </p:spPr>
        <p:txBody>
          <a:bodyPr/>
          <a:lstStyle/>
          <a:p>
            <a:r>
              <a:rPr lang="ko-KR" altLang="en-US" sz="1600" dirty="0" smtClean="0"/>
              <a:t>방문한 정점의 인접 정점들을 발견 목록에 추가하는 것을 반복</a:t>
            </a:r>
            <a:endParaRPr lang="en-US" altLang="ko-KR" sz="1600" dirty="0" smtClean="0"/>
          </a:p>
          <a:p>
            <a:pPr lvl="1"/>
            <a:r>
              <a:rPr lang="ko-KR" altLang="en-US" sz="1400" dirty="0" smtClean="0"/>
              <a:t>정점의 목록은 큐</a:t>
            </a:r>
            <a:r>
              <a:rPr lang="en-US" altLang="ko-KR" sz="1400" dirty="0" smtClean="0"/>
              <a:t>(Queue)</a:t>
            </a:r>
            <a:r>
              <a:rPr lang="ko-KR" altLang="en-US" sz="1400" dirty="0" smtClean="0"/>
              <a:t>의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자료구조를 이용</a:t>
            </a:r>
            <a:endParaRPr lang="ko-KR" altLang="en-US" sz="1400" dirty="0"/>
          </a:p>
        </p:txBody>
      </p:sp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64" y="2472450"/>
            <a:ext cx="3589655" cy="1767205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954" y="2434150"/>
            <a:ext cx="3199765" cy="1998980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56" y="4664971"/>
            <a:ext cx="3608070" cy="173101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4729257" y="3229194"/>
            <a:ext cx="338959" cy="25371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 rot="7931277">
            <a:off x="5004132" y="4216428"/>
            <a:ext cx="338959" cy="25371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74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 smtClean="0"/>
              <a:t>V. </a:t>
            </a:r>
            <a:r>
              <a:rPr lang="ko-KR" altLang="en-US" sz="1200" dirty="0" smtClean="0"/>
              <a:t>그래프</a:t>
            </a:r>
            <a:r>
              <a:rPr lang="en-US" altLang="ko-KR" sz="1200" dirty="0" smtClean="0"/>
              <a:t>(2)</a:t>
            </a:r>
            <a:r>
              <a:rPr lang="ko-KR" altLang="en-US" sz="3600" dirty="0"/>
              <a:t/>
            </a:r>
            <a:br>
              <a:rPr lang="ko-KR" altLang="en-US" sz="3600" dirty="0"/>
            </a:br>
            <a:r>
              <a:rPr lang="ko-KR" altLang="en-US" dirty="0" smtClean="0"/>
              <a:t>그래프 탐색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18" y="1470414"/>
            <a:ext cx="8702566" cy="424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664424"/>
              </p:ext>
            </p:extLst>
          </p:nvPr>
        </p:nvGraphicFramePr>
        <p:xfrm>
          <a:off x="1204110" y="3227317"/>
          <a:ext cx="1344245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49"/>
                <a:gridCol w="268849"/>
                <a:gridCol w="268849"/>
                <a:gridCol w="268849"/>
                <a:gridCol w="268849"/>
              </a:tblGrid>
              <a:tr h="220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219739" y="3493037"/>
            <a:ext cx="1453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Push 1</a:t>
            </a:r>
            <a:endParaRPr lang="ko-KR" altLang="en-US" sz="1000" b="1" dirty="0" err="1" smtClean="0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5581"/>
              </p:ext>
            </p:extLst>
          </p:nvPr>
        </p:nvGraphicFramePr>
        <p:xfrm>
          <a:off x="4415691" y="3227317"/>
          <a:ext cx="1344245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49"/>
                <a:gridCol w="268849"/>
                <a:gridCol w="268849"/>
                <a:gridCol w="268849"/>
                <a:gridCol w="268849"/>
              </a:tblGrid>
              <a:tr h="220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2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3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4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4431320" y="3493037"/>
            <a:ext cx="1453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Pop 1 Push 2, 3, 4</a:t>
            </a:r>
            <a:endParaRPr lang="ko-KR" altLang="en-US" sz="1000" b="1" dirty="0" err="1" smtClean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957149"/>
              </p:ext>
            </p:extLst>
          </p:nvPr>
        </p:nvGraphicFramePr>
        <p:xfrm>
          <a:off x="7571740" y="3187902"/>
          <a:ext cx="1344245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49"/>
                <a:gridCol w="268849"/>
                <a:gridCol w="268849"/>
                <a:gridCol w="268849"/>
                <a:gridCol w="268849"/>
              </a:tblGrid>
              <a:tr h="220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5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6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7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7587369" y="3453622"/>
            <a:ext cx="1453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Pop 2</a:t>
            </a:r>
          </a:p>
          <a:p>
            <a:r>
              <a:rPr lang="en-US" altLang="ko-KR" sz="1000" b="1" dirty="0" smtClean="0"/>
              <a:t>Pop 3 Push 5</a:t>
            </a:r>
          </a:p>
          <a:p>
            <a:r>
              <a:rPr lang="en-US" altLang="ko-KR" sz="1000" b="1" dirty="0" smtClean="0"/>
              <a:t>Pop 4 Push 6, 7</a:t>
            </a:r>
            <a:endParaRPr lang="ko-KR" altLang="en-US" sz="1000" b="1" dirty="0" err="1" smtClean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580950"/>
              </p:ext>
            </p:extLst>
          </p:nvPr>
        </p:nvGraphicFramePr>
        <p:xfrm>
          <a:off x="5735395" y="5391773"/>
          <a:ext cx="1344245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49"/>
                <a:gridCol w="268849"/>
                <a:gridCol w="268849"/>
                <a:gridCol w="268849"/>
                <a:gridCol w="268849"/>
              </a:tblGrid>
              <a:tr h="220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8</a:t>
                      </a:r>
                      <a:endParaRPr lang="ko-KR" altLang="en-US" sz="1000" b="1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5751024" y="5657493"/>
            <a:ext cx="1453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Pop 5</a:t>
            </a:r>
          </a:p>
          <a:p>
            <a:r>
              <a:rPr lang="en-US" altLang="ko-KR" sz="1000" b="1" dirty="0" smtClean="0"/>
              <a:t>Pop 6 Push 8</a:t>
            </a:r>
          </a:p>
          <a:p>
            <a:r>
              <a:rPr lang="en-US" altLang="ko-KR" sz="1000" b="1" dirty="0" smtClean="0"/>
              <a:t>Pop 7</a:t>
            </a:r>
            <a:endParaRPr lang="ko-KR" altLang="en-US" sz="1000" b="1" dirty="0" err="1" smtClean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2437303" y="5399656"/>
          <a:ext cx="1344245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49"/>
                <a:gridCol w="268849"/>
                <a:gridCol w="268849"/>
                <a:gridCol w="268849"/>
                <a:gridCol w="268849"/>
              </a:tblGrid>
              <a:tr h="22078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2452932" y="5665376"/>
            <a:ext cx="1453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Pop 8</a:t>
            </a:r>
            <a:endParaRPr lang="ko-KR" altLang="en-US" sz="10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402242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I. Intro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 smtClean="0"/>
              <a:t>학습 사이트 사용법 </a:t>
            </a:r>
            <a:r>
              <a:rPr lang="en-US" altLang="ko-KR" sz="1800" dirty="0" smtClean="0"/>
              <a:t>- SW</a:t>
            </a:r>
            <a:r>
              <a:rPr lang="ko-KR" altLang="en-US" sz="1800" dirty="0" smtClean="0"/>
              <a:t>검정 문제풀이 </a:t>
            </a:r>
            <a:r>
              <a:rPr lang="en-US" altLang="ko-KR" sz="1800" dirty="0" smtClean="0"/>
              <a:t>Site </a:t>
            </a:r>
            <a:r>
              <a:rPr lang="ko-KR" altLang="en-US" sz="1800" dirty="0" smtClean="0"/>
              <a:t>이용하기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검정 </a:t>
            </a:r>
            <a:r>
              <a:rPr lang="en-US" altLang="ko-KR" dirty="0"/>
              <a:t>Advanced</a:t>
            </a:r>
            <a:r>
              <a:rPr lang="ko-KR" altLang="en-US" dirty="0"/>
              <a:t> 과정</a:t>
            </a:r>
          </a:p>
          <a:p>
            <a:endParaRPr lang="ko-KR" altLang="en-US" dirty="0"/>
          </a:p>
        </p:txBody>
      </p:sp>
      <p:sp>
        <p:nvSpPr>
          <p:cNvPr id="6" name="텍스트 개체 틀 1"/>
          <p:cNvSpPr>
            <a:spLocks noGrp="1"/>
          </p:cNvSpPr>
          <p:nvPr>
            <p:ph type="body" idx="1"/>
          </p:nvPr>
        </p:nvSpPr>
        <p:spPr>
          <a:xfrm>
            <a:off x="515539" y="861394"/>
            <a:ext cx="8111181" cy="767407"/>
          </a:xfrm>
        </p:spPr>
        <p:txBody>
          <a:bodyPr/>
          <a:lstStyle/>
          <a:p>
            <a:r>
              <a:rPr lang="ko-KR" altLang="en-US" smtClean="0"/>
              <a:t>접속하기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 Knox Portal </a:t>
            </a:r>
            <a:r>
              <a:rPr lang="ko-KR" altLang="en-US" smtClean="0"/>
              <a:t>로그인 </a:t>
            </a:r>
            <a:r>
              <a:rPr lang="en-US" altLang="ko-KR" smtClean="0"/>
              <a:t>=&gt; Quick Link =&gt; SW </a:t>
            </a:r>
            <a:r>
              <a:rPr lang="ko-KR" altLang="en-US" smtClean="0"/>
              <a:t>검정 </a:t>
            </a:r>
            <a:r>
              <a:rPr lang="en-US" altLang="ko-KR" smtClean="0"/>
              <a:t>=&gt; </a:t>
            </a:r>
            <a:r>
              <a:rPr lang="ko-KR" altLang="en-US" smtClean="0"/>
              <a:t>문제풀이 </a:t>
            </a:r>
            <a:r>
              <a:rPr lang="en-US" altLang="ko-KR" smtClean="0"/>
              <a:t>=&gt;</a:t>
            </a:r>
            <a:r>
              <a:rPr lang="ko-KR" altLang="en-US" smtClean="0"/>
              <a:t>바로가기</a:t>
            </a:r>
            <a:endParaRPr lang="en-US" altLang="ko-KR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90" y="1648182"/>
            <a:ext cx="8171624" cy="38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861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 smtClean="0"/>
              <a:t>V. </a:t>
            </a:r>
            <a:r>
              <a:rPr lang="ko-KR" altLang="en-US" sz="1200" dirty="0" smtClean="0"/>
              <a:t>그래프</a:t>
            </a:r>
            <a:r>
              <a:rPr lang="en-US" altLang="ko-KR" sz="1200" dirty="0" smtClean="0"/>
              <a:t>(2)</a:t>
            </a:r>
            <a:r>
              <a:rPr lang="ko-KR" altLang="en-US" sz="3600" dirty="0" smtClean="0"/>
              <a:t/>
            </a:r>
            <a:br>
              <a:rPr lang="ko-KR" altLang="en-US" sz="3600" dirty="0" smtClean="0"/>
            </a:br>
            <a:r>
              <a:rPr lang="ko-KR" altLang="en-US" dirty="0" smtClean="0"/>
              <a:t>그래프 탐색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673199" y="1524947"/>
            <a:ext cx="7953520" cy="805349"/>
          </a:xfrm>
        </p:spPr>
        <p:txBody>
          <a:bodyPr/>
          <a:lstStyle/>
          <a:p>
            <a:r>
              <a:rPr lang="ko-KR" altLang="en-US" sz="1600" dirty="0" smtClean="0"/>
              <a:t>방문한 정점의 인접 정점들을 발견 목록에 추가하는 것을 반복</a:t>
            </a:r>
            <a:endParaRPr lang="en-US" altLang="ko-KR" sz="1600" dirty="0" smtClean="0"/>
          </a:p>
          <a:p>
            <a:pPr lvl="1"/>
            <a:r>
              <a:rPr lang="ko-KR" altLang="en-US" sz="1400" dirty="0" smtClean="0"/>
              <a:t>정점의 목록은 큐</a:t>
            </a:r>
            <a:r>
              <a:rPr lang="en-US" altLang="ko-KR" sz="1400" dirty="0" smtClean="0"/>
              <a:t>(Queue)</a:t>
            </a:r>
            <a:r>
              <a:rPr lang="ko-KR" altLang="en-US" sz="1400" dirty="0" smtClean="0"/>
              <a:t>의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자료구조를 이용</a:t>
            </a:r>
            <a:endParaRPr lang="en-US" altLang="ko-KR" sz="1400" dirty="0"/>
          </a:p>
          <a:p>
            <a:pPr lvl="1"/>
            <a:endParaRPr lang="en-US" altLang="ko-KR" sz="1400" dirty="0" smtClean="0"/>
          </a:p>
          <a:p>
            <a:r>
              <a:rPr lang="ko-KR" altLang="en-US" sz="1600" dirty="0" smtClean="0"/>
              <a:t>깊이 우선 탐색</a:t>
            </a:r>
            <a:r>
              <a:rPr lang="en-US" altLang="ko-KR" sz="1600" dirty="0" smtClean="0"/>
              <a:t>(DFS)</a:t>
            </a:r>
            <a:r>
              <a:rPr lang="ko-KR" altLang="en-US" sz="1600" dirty="0" smtClean="0"/>
              <a:t>을 사용하면 좋은 경우</a:t>
            </a:r>
            <a:endParaRPr lang="en-US" altLang="ko-KR" sz="1600" dirty="0"/>
          </a:p>
          <a:p>
            <a:pPr lvl="1"/>
            <a:r>
              <a:rPr lang="ko-KR" altLang="en-US" sz="1400" dirty="0" smtClean="0"/>
              <a:t>모든 경로를 탐색하고 결과를 확인해야 하는 경우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탐색 범위가 지나치게 넓은 경우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특정 경로에 대한 결과값을 이용하여 효율적인 탐색 가능 </a:t>
            </a:r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r>
              <a:rPr lang="ko-KR" altLang="en-US" sz="1600" dirty="0" smtClean="0"/>
              <a:t>너비 우선 탐색</a:t>
            </a:r>
            <a:r>
              <a:rPr lang="en-US" altLang="ko-KR" sz="1600" dirty="0" smtClean="0"/>
              <a:t>(BFS)</a:t>
            </a:r>
            <a:r>
              <a:rPr lang="ko-KR" altLang="en-US" sz="1600" dirty="0" smtClean="0"/>
              <a:t>을 사용하면 좋은 경우</a:t>
            </a:r>
            <a:endParaRPr lang="en-US" altLang="ko-KR" sz="1600" dirty="0" smtClean="0"/>
          </a:p>
          <a:p>
            <a:pPr lvl="1"/>
            <a:r>
              <a:rPr lang="ko-KR" altLang="en-US" sz="1400" dirty="0" smtClean="0"/>
              <a:t>시작 지점에서 가장 가까운 것을 구하고 싶은 경우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탐색 범위 자체는 넓지만 어느 정도 근처에 구하고 싶은 해가 존재하는 것을 알고 있는 경우</a:t>
            </a:r>
            <a:endParaRPr lang="en-US" altLang="ko-KR" sz="1400" dirty="0"/>
          </a:p>
          <a:p>
            <a:pPr lvl="1"/>
            <a:endParaRPr lang="ko-KR" altLang="en-US" sz="1400" dirty="0"/>
          </a:p>
          <a:p>
            <a:pPr lvl="1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2781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46" y="1247775"/>
            <a:ext cx="4490679" cy="552058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rgbClr val="009CE1"/>
                </a:solidFill>
              </a:rPr>
              <a:t>V. </a:t>
            </a:r>
            <a:r>
              <a:rPr lang="ko-KR" altLang="en-US" sz="1200" dirty="0" smtClean="0">
                <a:solidFill>
                  <a:srgbClr val="009CE1"/>
                </a:solidFill>
              </a:rPr>
              <a:t>그래프</a:t>
            </a:r>
            <a:r>
              <a:rPr lang="en-US" altLang="ko-KR" sz="1200" dirty="0" smtClean="0">
                <a:solidFill>
                  <a:srgbClr val="009CE1"/>
                </a:solidFill>
              </a:rPr>
              <a:t>(2)</a:t>
            </a:r>
            <a:r>
              <a:rPr lang="ko-KR" altLang="en-US" sz="3600" dirty="0">
                <a:solidFill>
                  <a:srgbClr val="009CE1"/>
                </a:solidFill>
              </a:rPr>
              <a:t/>
            </a:r>
            <a:br>
              <a:rPr lang="ko-KR" altLang="en-US" sz="3600" dirty="0">
                <a:solidFill>
                  <a:srgbClr val="009CE1"/>
                </a:solidFill>
              </a:rPr>
            </a:br>
            <a:r>
              <a:rPr lang="ko-KR" altLang="en-US" dirty="0" smtClean="0"/>
              <a:t>그래프 탐색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39552" y="836712"/>
            <a:ext cx="7945637" cy="805349"/>
          </a:xfrm>
        </p:spPr>
        <p:txBody>
          <a:bodyPr/>
          <a:lstStyle/>
          <a:p>
            <a:r>
              <a:rPr lang="ko-KR" altLang="en-US" sz="1600" dirty="0" smtClean="0"/>
              <a:t>너비 우선 탐색</a:t>
            </a:r>
            <a:r>
              <a:rPr lang="en-US" altLang="ko-KR" sz="1600" dirty="0" smtClean="0"/>
              <a:t>(BFS)</a:t>
            </a:r>
            <a:r>
              <a:rPr lang="ko-KR" altLang="en-US" sz="1600" dirty="0" smtClean="0"/>
              <a:t>를 통한 최단 경로 길이 구하기</a:t>
            </a:r>
            <a:endParaRPr lang="en-US" altLang="ko-KR" sz="1400" dirty="0" smtClean="0"/>
          </a:p>
          <a:p>
            <a:pPr lvl="1"/>
            <a:endParaRPr lang="en-US" altLang="ko-KR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315887"/>
            <a:ext cx="2258823" cy="2041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569" y="3735522"/>
            <a:ext cx="2258823" cy="21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타원 14"/>
          <p:cNvSpPr/>
          <p:nvPr/>
        </p:nvSpPr>
        <p:spPr>
          <a:xfrm>
            <a:off x="6609720" y="3763521"/>
            <a:ext cx="341077" cy="3410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5" idx="6"/>
          </p:cNvCxnSpPr>
          <p:nvPr/>
        </p:nvCxnSpPr>
        <p:spPr>
          <a:xfrm>
            <a:off x="6950797" y="3934060"/>
            <a:ext cx="141484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5" idx="4"/>
          </p:cNvCxnSpPr>
          <p:nvPr/>
        </p:nvCxnSpPr>
        <p:spPr>
          <a:xfrm>
            <a:off x="6780259" y="4104598"/>
            <a:ext cx="0" cy="145087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47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rgbClr val="009CE1"/>
                </a:solidFill>
              </a:rPr>
              <a:t>V. </a:t>
            </a:r>
            <a:r>
              <a:rPr lang="ko-KR" altLang="en-US" sz="1200" dirty="0" smtClean="0">
                <a:solidFill>
                  <a:srgbClr val="009CE1"/>
                </a:solidFill>
              </a:rPr>
              <a:t>그래프</a:t>
            </a:r>
            <a:r>
              <a:rPr lang="en-US" altLang="ko-KR" sz="1200" dirty="0" smtClean="0">
                <a:solidFill>
                  <a:srgbClr val="009CE1"/>
                </a:solidFill>
              </a:rPr>
              <a:t>(2)</a:t>
            </a:r>
            <a:r>
              <a:rPr lang="ko-KR" altLang="en-US" sz="3600" dirty="0" smtClean="0">
                <a:solidFill>
                  <a:srgbClr val="009CE1"/>
                </a:solidFill>
              </a:rPr>
              <a:t/>
            </a:r>
            <a:br>
              <a:rPr lang="ko-KR" altLang="en-US" sz="3600" dirty="0" smtClean="0">
                <a:solidFill>
                  <a:srgbClr val="009CE1"/>
                </a:solidFill>
              </a:rPr>
            </a:br>
            <a:r>
              <a:rPr lang="ko-KR" altLang="en-US" dirty="0" smtClean="0"/>
              <a:t>문제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섬나라 여행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검정 </a:t>
            </a:r>
            <a:r>
              <a:rPr lang="en-US" altLang="ko-KR" dirty="0"/>
              <a:t>Advanced </a:t>
            </a:r>
            <a:r>
              <a:rPr lang="ko-KR" altLang="en-US" dirty="0"/>
              <a:t>과정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95536" y="974859"/>
            <a:ext cx="4032448" cy="5115798"/>
          </a:xfrm>
          <a:ln>
            <a:solidFill>
              <a:srgbClr val="00B0F0"/>
            </a:solidFill>
          </a:ln>
        </p:spPr>
        <p:txBody>
          <a:bodyPr lIns="72000" rIns="72000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050" dirty="0" smtClean="0"/>
              <a:t>[</a:t>
            </a:r>
            <a:r>
              <a:rPr lang="ko-KR" altLang="en-US" sz="1050" dirty="0" smtClean="0"/>
              <a:t>문제</a:t>
            </a:r>
            <a:r>
              <a:rPr lang="en-US" altLang="ko-KR" sz="1050" dirty="0" smtClean="0"/>
              <a:t>]</a:t>
            </a:r>
            <a:endParaRPr lang="ko-KR" altLang="ko-KR" sz="105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ko-KR" sz="1050" b="0" dirty="0" smtClean="0"/>
              <a:t>인도네시아는 </a:t>
            </a:r>
            <a:r>
              <a:rPr lang="ko-KR" altLang="ko-KR" sz="1050" b="0" dirty="0"/>
              <a:t>공화국은 동남아시아와 오세아니아에 걸쳐 있는 섬나라로</a:t>
            </a:r>
            <a:r>
              <a:rPr lang="en-US" altLang="ko-KR" sz="1050" b="0" dirty="0"/>
              <a:t>, </a:t>
            </a:r>
            <a:r>
              <a:rPr lang="ko-KR" altLang="ko-KR" sz="1050" b="0" dirty="0"/>
              <a:t>세계에서 가장 많은</a:t>
            </a:r>
            <a:r>
              <a:rPr lang="en-US" altLang="ko-KR" sz="1050" b="0" dirty="0"/>
              <a:t> 18,108</a:t>
            </a:r>
            <a:r>
              <a:rPr lang="ko-KR" altLang="ko-KR" sz="1050" b="0" dirty="0"/>
              <a:t>개 섬으로 구성되어 있다고 한다</a:t>
            </a:r>
            <a:r>
              <a:rPr lang="en-US" altLang="ko-KR" sz="1050" b="0" dirty="0"/>
              <a:t>. </a:t>
            </a:r>
            <a:r>
              <a:rPr lang="ko-KR" altLang="ko-KR" sz="1050" b="0" dirty="0"/>
              <a:t>여름 휴가를 이용하여 수지는 </a:t>
            </a:r>
            <a:r>
              <a:rPr lang="en-US" altLang="ko-KR" sz="1050" b="0" dirty="0"/>
              <a:t>“</a:t>
            </a:r>
            <a:r>
              <a:rPr lang="ko-KR" altLang="ko-KR" sz="1050" b="0" dirty="0"/>
              <a:t>섬나라 인도네시아 투어</a:t>
            </a:r>
            <a:r>
              <a:rPr lang="en-US" altLang="ko-KR" sz="1050" b="0" dirty="0"/>
              <a:t>”</a:t>
            </a:r>
            <a:r>
              <a:rPr lang="ko-KR" altLang="ko-KR" sz="1050" b="0" dirty="0"/>
              <a:t>를 떠났다</a:t>
            </a:r>
            <a:r>
              <a:rPr lang="en-US" altLang="ko-KR" sz="1050" b="0" dirty="0"/>
              <a:t>. </a:t>
            </a:r>
            <a:r>
              <a:rPr lang="ko-KR" altLang="ko-KR" sz="1050" b="0" dirty="0"/>
              <a:t>하지만 장기간의 여행이 지속되자 입에 맞지 않는 음식과 불편한 잠자리로 피로가 누적되어 여행을 중단하고 돌아가기로 하였다</a:t>
            </a:r>
            <a:r>
              <a:rPr lang="en-US" altLang="ko-KR" sz="1050" b="0" dirty="0"/>
              <a:t>.</a:t>
            </a:r>
            <a:endParaRPr lang="ko-KR" altLang="ko-KR" sz="1050" b="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ko-KR" sz="1050" b="0" dirty="0"/>
              <a:t>안타깝게도 인도네시아는 여행 인프라가 충분히 갖추어지지 않아 </a:t>
            </a:r>
            <a:r>
              <a:rPr lang="ko-KR" altLang="ko-KR" sz="1050" dirty="0"/>
              <a:t>섬과 섬 사이를 연결하는 배는 하루에 한번만 운항 한다</a:t>
            </a:r>
            <a:r>
              <a:rPr lang="en-US" altLang="ko-KR" sz="1050" dirty="0"/>
              <a:t>. </a:t>
            </a:r>
            <a:r>
              <a:rPr lang="ko-KR" altLang="ko-KR" sz="1050" b="0" dirty="0"/>
              <a:t>그리고 </a:t>
            </a:r>
            <a:r>
              <a:rPr lang="ko-KR" altLang="ko-KR" sz="1050" dirty="0"/>
              <a:t>배가 운항할 수 있는 거리에는 한계가 있어서 섬과 섬이 멀리 떨어져 있는 경우는 그 사이를 운항하는 노선이 존재하지 않는다</a:t>
            </a:r>
            <a:r>
              <a:rPr lang="en-US" altLang="ko-KR" sz="1050" dirty="0"/>
              <a:t>.</a:t>
            </a:r>
            <a:endParaRPr lang="ko-KR" altLang="ko-KR" sz="105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ko-KR" sz="1050" b="0" dirty="0"/>
              <a:t>수지는 인도네시아 섬들의 위치가 그려진 지도를 가지고 있다</a:t>
            </a:r>
            <a:r>
              <a:rPr lang="en-US" altLang="ko-KR" sz="1050" b="0" dirty="0"/>
              <a:t>. </a:t>
            </a:r>
            <a:r>
              <a:rPr lang="ko-KR" altLang="ko-KR" sz="1050" b="0" dirty="0"/>
              <a:t>지도에는 수지의 현재 위치와 한국으로 돌아갈 수 있는 유일한 공항의 위치가 표시되어 있다</a:t>
            </a:r>
            <a:r>
              <a:rPr lang="en-US" altLang="ko-KR" sz="1050" b="0" dirty="0"/>
              <a:t>. </a:t>
            </a:r>
            <a:r>
              <a:rPr lang="ko-KR" altLang="ko-KR" sz="1050" b="0" dirty="0"/>
              <a:t>섬과 섬을 연결하는 배의 운항 한계 거리를 알고 있을 때 </a:t>
            </a:r>
            <a:r>
              <a:rPr lang="ko-KR" altLang="ko-KR" sz="1050" dirty="0"/>
              <a:t>수지가 한국으로 돌아가는데 걸리는 최소 날짜 수를 출력</a:t>
            </a:r>
            <a:r>
              <a:rPr lang="ko-KR" altLang="ko-KR" sz="1050" b="0" dirty="0"/>
              <a:t>하는 프로그램을 작성하여라</a:t>
            </a:r>
            <a:r>
              <a:rPr lang="en-US" altLang="ko-KR" sz="1050" b="0" dirty="0"/>
              <a:t>.</a:t>
            </a:r>
            <a:endParaRPr lang="ko-KR" altLang="ko-KR" sz="105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개체 틀 5"/>
              <p:cNvSpPr txBox="1">
                <a:spLocks/>
              </p:cNvSpPr>
              <p:nvPr/>
            </p:nvSpPr>
            <p:spPr>
              <a:xfrm>
                <a:off x="4644008" y="980728"/>
                <a:ext cx="4106371" cy="5126555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  <p:txBody>
              <a:bodyPr vert="horz" wrap="square" lIns="72000" tIns="45720" rIns="72000" bIns="45720" rtlCol="0">
                <a:noAutofit/>
              </a:bodyPr>
              <a:lstStyle>
                <a:lvl1pPr marL="164127" indent="-164127" algn="l" defTabSz="844083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62"/>
                  </a:spcAft>
                  <a:buSzPct val="130000"/>
                  <a:buFont typeface="Arial" pitchFamily="34" charset="0"/>
                  <a:buChar char="•"/>
                  <a:defRPr sz="1292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64890" indent="-118700" algn="l" defTabSz="844083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62"/>
                  </a:spcAft>
                  <a:buFont typeface="맑은 고딕" pitchFamily="50" charset="-127"/>
                  <a:buChar char="-"/>
                  <a:defRPr sz="110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90214" indent="-115769" algn="l" defTabSz="844083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62"/>
                  </a:spcAft>
                  <a:buFont typeface="Wingdings" pitchFamily="2" charset="2"/>
                  <a:buChar char="§"/>
                  <a:defRPr sz="110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77145" indent="-211021" algn="l" defTabSz="844083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84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99186" indent="-211021" algn="l" defTabSz="844083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84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21227" indent="-211021" algn="l" defTabSz="844083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84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69" indent="-211021" algn="l" defTabSz="844083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84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65310" indent="-211021" algn="l" defTabSz="844083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84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587351" indent="-211021" algn="l" defTabSz="844083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84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050" dirty="0" smtClean="0"/>
                  <a:t>[</a:t>
                </a:r>
                <a:r>
                  <a:rPr lang="ko-KR" altLang="ko-KR" sz="1050" dirty="0"/>
                  <a:t>제약조건</a:t>
                </a:r>
                <a:r>
                  <a:rPr lang="en-US" altLang="ko-KR" sz="1050" dirty="0"/>
                  <a:t>]</a:t>
                </a:r>
                <a:endParaRPr lang="ko-KR" altLang="ko-KR" sz="1050" dirty="0"/>
              </a:p>
              <a:p>
                <a:pPr marL="0" indent="0">
                  <a:buNone/>
                </a:pPr>
                <a:r>
                  <a:rPr lang="ko-KR" altLang="ko-KR" sz="1050" b="0" dirty="0"/>
                  <a:t>섬의 좌표는</a:t>
                </a:r>
                <a:r>
                  <a:rPr lang="en-US" altLang="ko-KR" sz="1050" b="0" dirty="0"/>
                  <a:t> (x, y) </a:t>
                </a:r>
                <a:r>
                  <a:rPr lang="ko-KR" altLang="ko-KR" sz="1050" b="0" dirty="0"/>
                  <a:t>좌표로 주어지며 섬 사이 거리에 비해 섬의 크기가 매우 작으므로 섬들이 서로 겹치지 않는다고 가정한다</a:t>
                </a:r>
                <a:r>
                  <a:rPr lang="en-US" altLang="ko-KR" sz="1050" b="0" dirty="0"/>
                  <a:t>.</a:t>
                </a:r>
                <a:endParaRPr lang="ko-KR" altLang="ko-KR" sz="1050" b="0" dirty="0"/>
              </a:p>
              <a:p>
                <a:pPr marL="0" indent="0">
                  <a:buNone/>
                </a:pPr>
                <a:r>
                  <a:rPr lang="ko-KR" altLang="ko-KR" sz="1050" b="0" dirty="0"/>
                  <a:t>편의상 입력으로 주어지는 섬의 번호를 차례로</a:t>
                </a:r>
                <a:r>
                  <a:rPr lang="en-US" altLang="ko-KR" sz="1050" b="0" dirty="0"/>
                  <a:t> 1</a:t>
                </a:r>
                <a:r>
                  <a:rPr lang="ko-KR" altLang="ko-KR" sz="1050" b="0" dirty="0"/>
                  <a:t>번부터</a:t>
                </a:r>
                <a:r>
                  <a:rPr lang="en-US" altLang="ko-KR" sz="1050" b="0" dirty="0"/>
                  <a:t> N</a:t>
                </a:r>
                <a:r>
                  <a:rPr lang="ko-KR" altLang="ko-KR" sz="1050" b="0" dirty="0"/>
                  <a:t>번이라고 한다면</a:t>
                </a:r>
                <a:r>
                  <a:rPr lang="en-US" altLang="ko-KR" sz="1050" b="0" dirty="0"/>
                  <a:t>, </a:t>
                </a:r>
                <a:r>
                  <a:rPr lang="ko-KR" altLang="ko-KR" sz="1050" dirty="0"/>
                  <a:t>수지의 현재 위치는</a:t>
                </a:r>
                <a:r>
                  <a:rPr lang="en-US" altLang="ko-KR" sz="1050" dirty="0"/>
                  <a:t> 1</a:t>
                </a:r>
                <a:r>
                  <a:rPr lang="ko-KR" altLang="ko-KR" sz="1050" dirty="0"/>
                  <a:t>번 섬이고 공항이 위치한 섬은</a:t>
                </a:r>
                <a:r>
                  <a:rPr lang="en-US" altLang="ko-KR" sz="1050" dirty="0"/>
                  <a:t> N</a:t>
                </a:r>
                <a:r>
                  <a:rPr lang="ko-KR" altLang="ko-KR" sz="1050" dirty="0"/>
                  <a:t>번 섬이라고 가정한다</a:t>
                </a:r>
                <a:r>
                  <a:rPr lang="en-US" altLang="ko-KR" sz="1050" dirty="0"/>
                  <a:t>.</a:t>
                </a:r>
                <a:endParaRPr lang="ko-KR" altLang="ko-KR" sz="1050" dirty="0"/>
              </a:p>
              <a:p>
                <a:pPr marL="0" indent="0">
                  <a:buNone/>
                </a:pPr>
                <a:r>
                  <a:rPr lang="ko-KR" altLang="en-US" sz="1050" b="0" dirty="0"/>
                  <a:t>섬 사이 거리는 정확도를 위해 </a:t>
                </a:r>
                <a14:m>
                  <m:oMath xmlns:m="http://schemas.openxmlformats.org/officeDocument/2006/math">
                    <m:r>
                      <a:rPr lang="en-US" altLang="ko-KR" sz="1050" b="0" i="1">
                        <a:latin typeface="Cambria Math"/>
                      </a:rPr>
                      <m:t>𝐿</m:t>
                    </m:r>
                    <m:r>
                      <a:rPr lang="en-US" altLang="ko-KR" sz="1050" b="0" i="1">
                        <a:latin typeface="Cambria Math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sz="105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sz="105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050" b="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050" b="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>
                                        <a:latin typeface="Cambria Math"/>
                                        <a:ea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050" b="0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1050" b="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050" b="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>
                                        <a:latin typeface="Cambria Math"/>
                                        <a:ea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050" b="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sz="1050" b="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050" b="0" i="1">
                            <a:latin typeface="Cambria Math"/>
                            <a:ea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105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050" b="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050" b="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>
                                        <a:latin typeface="Cambria Math"/>
                                        <a:ea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sz="1050" b="0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1050" b="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050" b="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>
                                        <a:latin typeface="Cambria Math"/>
                                        <a:ea typeface="Cambria Math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sz="1050" b="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sz="1050" b="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ko-KR" sz="1050" b="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ko-KR" altLang="en-US" sz="1050" b="0" dirty="0"/>
                  <a:t>가 </a:t>
                </a:r>
                <a:r>
                  <a:rPr lang="ko-KR" altLang="en-US" sz="1050" b="0"/>
                  <a:t>아닌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latin typeface="Cambria Math"/>
                          </a:rPr>
                          <m:t>𝐿</m:t>
                        </m:r>
                      </m:e>
                      <m:sup>
                        <m:r>
                          <a:rPr lang="en-US" altLang="ko-KR" sz="105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050" b="0" i="1" smtClean="0">
                        <a:latin typeface="Cambria Math"/>
                      </a:rPr>
                      <m:t>= </m:t>
                    </m:r>
                    <m:sSup>
                      <m:sSupPr>
                        <m:ctrlPr>
                          <a:rPr lang="en-US" altLang="ko-KR" sz="105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05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050" b="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50" b="0" i="1">
                                    <a:latin typeface="Cambria Math"/>
                                    <a:ea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050" b="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050" b="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050" b="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50" b="0" i="1">
                                    <a:latin typeface="Cambria Math"/>
                                    <a:ea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050" b="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sz="1050" b="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altLang="ko-KR" sz="1050" b="0" i="1"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en-US" altLang="ko-KR" sz="105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05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050" b="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50" b="0" i="1">
                                    <a:latin typeface="Cambria Math"/>
                                    <a:ea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ko-KR" sz="1050" b="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050" b="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050" b="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50" b="0" i="1">
                                    <a:latin typeface="Cambria Math"/>
                                    <a:ea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ko-KR" sz="1050" b="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sz="1050" b="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050" b="0" dirty="0"/>
                  <a:t> </a:t>
                </a:r>
                <a:r>
                  <a:rPr lang="ko-KR" altLang="en-US" sz="1050" b="0" dirty="0"/>
                  <a:t>로 </a:t>
                </a:r>
                <a:r>
                  <a:rPr lang="ko-KR" altLang="en-US" sz="1050" b="0"/>
                  <a:t>계산함에 </a:t>
                </a:r>
                <a:r>
                  <a:rPr lang="ko-KR" altLang="en-US" sz="1050" b="0" smtClean="0"/>
                  <a:t>유의한다</a:t>
                </a:r>
                <a:r>
                  <a:rPr lang="en-US" altLang="ko-KR" sz="1050" b="0" dirty="0"/>
                  <a:t>.</a:t>
                </a:r>
              </a:p>
              <a:p>
                <a:pPr marL="0" indent="0">
                  <a:buNone/>
                </a:pPr>
                <a:endParaRPr lang="ko-KR" altLang="ko-KR" sz="1050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050" dirty="0" smtClean="0"/>
                  <a:t>[</a:t>
                </a:r>
                <a:r>
                  <a:rPr lang="ko-KR" altLang="ko-KR" sz="1050" dirty="0"/>
                  <a:t>입력</a:t>
                </a:r>
                <a:r>
                  <a:rPr lang="en-US" altLang="ko-KR" sz="1050" dirty="0"/>
                  <a:t>]</a:t>
                </a:r>
                <a:endParaRPr lang="ko-KR" altLang="ko-KR" sz="1050" dirty="0"/>
              </a:p>
              <a:p>
                <a:pPr marL="0" indent="0">
                  <a:buNone/>
                </a:pPr>
                <a:r>
                  <a:rPr lang="ko-KR" altLang="ko-KR" sz="1050" b="0" dirty="0"/>
                  <a:t>최초 테스트 케이스의 개수</a:t>
                </a:r>
                <a:r>
                  <a:rPr lang="en-US" altLang="ko-KR" sz="1050" b="0" dirty="0"/>
                  <a:t> T</a:t>
                </a:r>
                <a:r>
                  <a:rPr lang="ko-KR" altLang="ko-KR" sz="1050" b="0" dirty="0"/>
                  <a:t>가 주어지며 다음 줄부터</a:t>
                </a:r>
                <a:r>
                  <a:rPr lang="en-US" altLang="ko-KR" sz="1050" b="0" dirty="0"/>
                  <a:t> T</a:t>
                </a:r>
                <a:r>
                  <a:rPr lang="ko-KR" altLang="ko-KR" sz="1050" b="0" dirty="0"/>
                  <a:t>개의 테스트 케이스가 주어진다</a:t>
                </a:r>
                <a:r>
                  <a:rPr lang="en-US" altLang="ko-KR" sz="1050" b="0" dirty="0"/>
                  <a:t>.</a:t>
                </a:r>
                <a:endParaRPr lang="ko-KR" altLang="ko-KR" sz="1050" b="0" dirty="0"/>
              </a:p>
              <a:p>
                <a:pPr marL="0" indent="0">
                  <a:buNone/>
                </a:pPr>
                <a:r>
                  <a:rPr lang="ko-KR" altLang="ko-KR" sz="1050" b="0" dirty="0"/>
                  <a:t>각 테스트 케이스는 여러 줄로 구성이 되며 첫 줄에는 섬의 개수</a:t>
                </a:r>
                <a:r>
                  <a:rPr lang="en-US" altLang="ko-KR" sz="1050" b="0" dirty="0"/>
                  <a:t> N(1 ≤ N ≤ 1000)</a:t>
                </a:r>
                <a:r>
                  <a:rPr lang="ko-KR" altLang="ko-KR" sz="1050" b="0" dirty="0"/>
                  <a:t>과 배의 운항 한계 거리</a:t>
                </a:r>
                <a:r>
                  <a:rPr lang="en-US" altLang="ko-KR" sz="1050" b="0" dirty="0"/>
                  <a:t> L(1 </a:t>
                </a:r>
                <a:r>
                  <a:rPr lang="ko-KR" altLang="ko-KR" sz="1050" b="0" dirty="0"/>
                  <a:t>≤ </a:t>
                </a:r>
                <a:r>
                  <a:rPr lang="en-US" altLang="ko-KR" sz="1050" b="0" dirty="0"/>
                  <a:t>L </a:t>
                </a:r>
                <a:r>
                  <a:rPr lang="ko-KR" altLang="ko-KR" sz="1050" b="0" dirty="0"/>
                  <a:t>≤ </a:t>
                </a:r>
                <a:r>
                  <a:rPr lang="en-US" altLang="ko-KR" sz="1050" b="0" dirty="0"/>
                  <a:t>1000)</a:t>
                </a:r>
                <a:r>
                  <a:rPr lang="ko-KR" altLang="ko-KR" sz="1050" b="0" dirty="0"/>
                  <a:t>이 주어진다</a:t>
                </a:r>
                <a:r>
                  <a:rPr lang="en-US" altLang="ko-KR" sz="1050" b="0" dirty="0"/>
                  <a:t>. </a:t>
                </a:r>
                <a:r>
                  <a:rPr lang="ko-KR" altLang="ko-KR" sz="1050" b="0" dirty="0"/>
                  <a:t>다음 이어지는</a:t>
                </a:r>
                <a:r>
                  <a:rPr lang="en-US" altLang="ko-KR" sz="1050" b="0" dirty="0"/>
                  <a:t> N</a:t>
                </a:r>
                <a:r>
                  <a:rPr lang="ko-KR" altLang="ko-KR" sz="1050" b="0" dirty="0"/>
                  <a:t>개 줄에는</a:t>
                </a:r>
                <a:r>
                  <a:rPr lang="en-US" altLang="ko-KR" sz="1050" b="0" dirty="0"/>
                  <a:t> N</a:t>
                </a:r>
                <a:r>
                  <a:rPr lang="ko-KR" altLang="ko-KR" sz="1050" b="0" dirty="0"/>
                  <a:t>개 섬의 좌표가</a:t>
                </a:r>
                <a:r>
                  <a:rPr lang="en-US" altLang="ko-KR" sz="1050" b="0" dirty="0"/>
                  <a:t> x, y </a:t>
                </a:r>
                <a:r>
                  <a:rPr lang="ko-KR" altLang="ko-KR" sz="1050" b="0" dirty="0"/>
                  <a:t>순으로 공백을 사이에 두고 주어진다</a:t>
                </a:r>
                <a:r>
                  <a:rPr lang="en-US" altLang="ko-KR" sz="1050" b="0" dirty="0"/>
                  <a:t>. x, y </a:t>
                </a:r>
                <a:r>
                  <a:rPr lang="ko-KR" altLang="ko-KR" sz="1050" b="0" dirty="0"/>
                  <a:t>좌표는 모두 </a:t>
                </a:r>
                <a:r>
                  <a:rPr lang="en-US" altLang="ko-KR" sz="1050" b="0" dirty="0"/>
                  <a:t>1 </a:t>
                </a:r>
                <a:r>
                  <a:rPr lang="ko-KR" altLang="ko-KR" sz="1050" b="0" dirty="0"/>
                  <a:t>이상 </a:t>
                </a:r>
                <a:r>
                  <a:rPr lang="en-US" altLang="ko-KR" sz="1050" b="0" dirty="0"/>
                  <a:t>1000 </a:t>
                </a:r>
                <a:r>
                  <a:rPr lang="ko-KR" altLang="ko-KR" sz="1050" b="0" dirty="0"/>
                  <a:t>이하의 정수이다</a:t>
                </a:r>
                <a:r>
                  <a:rPr lang="en-US" altLang="ko-KR" sz="1050" b="0" dirty="0"/>
                  <a:t>.</a:t>
                </a:r>
              </a:p>
              <a:p>
                <a:pPr marL="0" indent="0">
                  <a:buNone/>
                </a:pPr>
                <a:endParaRPr lang="ko-KR" altLang="ko-KR" sz="1050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050" dirty="0" smtClean="0"/>
                  <a:t>[</a:t>
                </a:r>
                <a:r>
                  <a:rPr lang="ko-KR" altLang="ko-KR" sz="1050" dirty="0"/>
                  <a:t>출력</a:t>
                </a:r>
                <a:r>
                  <a:rPr lang="en-US" altLang="ko-KR" sz="1050" dirty="0"/>
                  <a:t>]</a:t>
                </a:r>
                <a:endParaRPr lang="ko-KR" altLang="ko-KR" sz="1050" dirty="0"/>
              </a:p>
              <a:p>
                <a:pPr marL="0" indent="0">
                  <a:buNone/>
                </a:pPr>
                <a:r>
                  <a:rPr lang="ko-KR" altLang="ko-KR" sz="1050" b="0" dirty="0"/>
                  <a:t>각각의 테스트 케이스에 대하여</a:t>
                </a:r>
                <a:r>
                  <a:rPr lang="en-US" altLang="ko-KR" sz="1050" b="0" dirty="0"/>
                  <a:t> #x(x</a:t>
                </a:r>
                <a:r>
                  <a:rPr lang="ko-KR" altLang="ko-KR" sz="1050" b="0" dirty="0"/>
                  <a:t>는 테스트 케이스 번호를 의미</a:t>
                </a:r>
                <a:r>
                  <a:rPr lang="en-US" altLang="ko-KR" sz="1050" b="0" dirty="0"/>
                  <a:t>)</a:t>
                </a:r>
                <a:r>
                  <a:rPr lang="ko-KR" altLang="ko-KR" sz="1050" b="0" dirty="0"/>
                  <a:t>를 출력하고 공백을 하나 둔 다음</a:t>
                </a:r>
                <a:r>
                  <a:rPr lang="en-US" altLang="ko-KR" sz="1050" b="0" dirty="0"/>
                  <a:t>, </a:t>
                </a:r>
                <a:r>
                  <a:rPr lang="ko-KR" altLang="ko-KR" sz="1050" dirty="0"/>
                  <a:t>한국으로 돌아가는데 걸리는 최소 날짜 수를 출력한다</a:t>
                </a:r>
                <a:r>
                  <a:rPr lang="en-US" altLang="ko-KR" sz="1050" dirty="0"/>
                  <a:t>. </a:t>
                </a:r>
                <a:endParaRPr lang="en-US" altLang="ko-KR" sz="1050" dirty="0" smtClean="0"/>
              </a:p>
              <a:p>
                <a:pPr marL="0" indent="0">
                  <a:buNone/>
                </a:pPr>
                <a:r>
                  <a:rPr lang="ko-KR" altLang="en-US" sz="1050" dirty="0"/>
                  <a:t>단</a:t>
                </a:r>
                <a:r>
                  <a:rPr lang="en-US" altLang="ko-KR" sz="1050" dirty="0" smtClean="0"/>
                  <a:t>, </a:t>
                </a:r>
                <a:r>
                  <a:rPr lang="ko-KR" altLang="ko-KR" sz="1050" dirty="0" smtClean="0"/>
                  <a:t>공항에 </a:t>
                </a:r>
                <a:r>
                  <a:rPr lang="ko-KR" altLang="ko-KR" sz="1050" dirty="0"/>
                  <a:t>도달할 수 없는 경우</a:t>
                </a:r>
                <a:r>
                  <a:rPr lang="en-US" altLang="ko-KR" sz="1050" dirty="0"/>
                  <a:t> -1</a:t>
                </a:r>
                <a:r>
                  <a:rPr lang="ko-KR" altLang="ko-KR" sz="1050" dirty="0"/>
                  <a:t>을 출력한다</a:t>
                </a:r>
                <a:r>
                  <a:rPr lang="en-US" altLang="ko-KR" sz="1050" dirty="0"/>
                  <a:t>.</a:t>
                </a:r>
                <a:endParaRPr lang="ko-KR" altLang="ko-KR" sz="105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ko-KR" altLang="en-US" sz="1050" b="0" dirty="0"/>
              </a:p>
            </p:txBody>
          </p:sp>
        </mc:Choice>
        <mc:Fallback xmlns="">
          <p:sp>
            <p:nvSpPr>
              <p:cNvPr id="13" name="텍스트 개체 틀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980728"/>
                <a:ext cx="4106371" cy="5126555"/>
              </a:xfrm>
              <a:prstGeom prst="rect">
                <a:avLst/>
              </a:prstGeom>
              <a:blipFill rotWithShape="1">
                <a:blip r:embed="rId3"/>
                <a:stretch>
                  <a:fillRect l="-148" r="-1037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623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rgbClr val="009CE1"/>
                </a:solidFill>
              </a:rPr>
              <a:t>V</a:t>
            </a:r>
            <a:r>
              <a:rPr lang="en-US" altLang="ko-KR" sz="1200" dirty="0">
                <a:solidFill>
                  <a:srgbClr val="009CE1"/>
                </a:solidFill>
              </a:rPr>
              <a:t>. </a:t>
            </a:r>
            <a:r>
              <a:rPr lang="ko-KR" altLang="en-US" sz="1200" dirty="0">
                <a:solidFill>
                  <a:srgbClr val="009CE1"/>
                </a:solidFill>
              </a:rPr>
              <a:t>그래프</a:t>
            </a:r>
            <a:r>
              <a:rPr lang="en-US" altLang="ko-KR" sz="1200" dirty="0">
                <a:solidFill>
                  <a:srgbClr val="009CE1"/>
                </a:solidFill>
              </a:rPr>
              <a:t>(2)</a:t>
            </a:r>
            <a:r>
              <a:rPr lang="ko-KR" altLang="en-US" sz="3600" dirty="0">
                <a:solidFill>
                  <a:srgbClr val="009CE1"/>
                </a:solidFill>
              </a:rPr>
              <a:t/>
            </a:r>
            <a:br>
              <a:rPr lang="ko-KR" altLang="en-US" sz="3600" dirty="0">
                <a:solidFill>
                  <a:srgbClr val="009CE1"/>
                </a:solidFill>
              </a:rPr>
            </a:br>
            <a:r>
              <a:rPr lang="ko-KR" altLang="en-US" dirty="0" smtClean="0"/>
              <a:t>문제 </a:t>
            </a:r>
            <a:r>
              <a:rPr lang="en-US" altLang="ko-KR" dirty="0"/>
              <a:t>: </a:t>
            </a:r>
            <a:r>
              <a:rPr lang="ko-KR" altLang="en-US" dirty="0"/>
              <a:t>섬나라 여행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검정 </a:t>
            </a:r>
            <a:r>
              <a:rPr lang="en-US" altLang="ko-KR" dirty="0"/>
              <a:t>Advanced </a:t>
            </a:r>
            <a:r>
              <a:rPr lang="ko-KR" altLang="en-US" dirty="0"/>
              <a:t>과정</a:t>
            </a:r>
          </a:p>
        </p:txBody>
      </p:sp>
      <p:sp>
        <p:nvSpPr>
          <p:cNvPr id="28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467544" y="1229002"/>
            <a:ext cx="8111180" cy="5095985"/>
          </a:xfrm>
          <a:ln>
            <a:noFill/>
          </a:ln>
        </p:spPr>
        <p:txBody>
          <a:bodyPr/>
          <a:lstStyle/>
          <a:p>
            <a:r>
              <a:rPr lang="ko-KR" altLang="en-US" sz="1600" dirty="0" smtClean="0"/>
              <a:t>정점</a:t>
            </a:r>
            <a:r>
              <a:rPr lang="en-US" altLang="ko-KR" sz="1600" dirty="0" smtClean="0"/>
              <a:t>(Vertex)</a:t>
            </a:r>
          </a:p>
          <a:p>
            <a:pPr lvl="1"/>
            <a:r>
              <a:rPr lang="ko-KR" altLang="en-US" sz="1400" dirty="0"/>
              <a:t>섬</a:t>
            </a:r>
            <a:endParaRPr lang="en-US" altLang="ko-KR" sz="1400" dirty="0" smtClean="0"/>
          </a:p>
          <a:p>
            <a:pPr marL="246190" lvl="1" indent="0">
              <a:buNone/>
            </a:pPr>
            <a:endParaRPr lang="en-US" altLang="ko-KR" sz="1400" dirty="0" smtClean="0"/>
          </a:p>
          <a:p>
            <a:r>
              <a:rPr lang="ko-KR" altLang="en-US" sz="1600" dirty="0" smtClean="0"/>
              <a:t>간선</a:t>
            </a:r>
            <a:r>
              <a:rPr lang="en-US" altLang="ko-KR" sz="1600" dirty="0" smtClean="0"/>
              <a:t>(Edge)</a:t>
            </a:r>
          </a:p>
          <a:p>
            <a:pPr lvl="1"/>
            <a:r>
              <a:rPr lang="ko-KR" altLang="en-US" sz="1400" dirty="0" smtClean="0"/>
              <a:t>섬간의 거리가 배의 운항 한계 거리보다 같거나 작은 경우</a:t>
            </a:r>
            <a:endParaRPr lang="en-US" altLang="ko-KR" sz="1400" dirty="0"/>
          </a:p>
          <a:p>
            <a:pPr lvl="1"/>
            <a:r>
              <a:rPr lang="ko-KR" altLang="en-US" sz="1400" dirty="0" smtClean="0"/>
              <a:t>두 섬간의 경로</a:t>
            </a:r>
            <a:endParaRPr lang="en-US" altLang="ko-KR" sz="1400" dirty="0" smtClean="0"/>
          </a:p>
          <a:p>
            <a:pPr marL="246190" lvl="1" indent="0">
              <a:buNone/>
            </a:pPr>
            <a:endParaRPr lang="en-US" altLang="ko-KR" sz="1400" dirty="0" smtClean="0"/>
          </a:p>
          <a:p>
            <a:r>
              <a:rPr lang="ko-KR" altLang="en-US" sz="1600" dirty="0" smtClean="0"/>
              <a:t>출발지점 </a:t>
            </a:r>
            <a:r>
              <a:rPr lang="en-US" altLang="ko-KR" sz="1600" dirty="0" smtClean="0"/>
              <a:t>– 1</a:t>
            </a:r>
            <a:r>
              <a:rPr lang="ko-KR" altLang="en-US" sz="1600" dirty="0" smtClean="0"/>
              <a:t>번 섬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smtClean="0"/>
              <a:t>목표지점 </a:t>
            </a:r>
            <a:r>
              <a:rPr lang="en-US" altLang="ko-KR" sz="1600" dirty="0" smtClean="0"/>
              <a:t>– N</a:t>
            </a:r>
            <a:r>
              <a:rPr lang="ko-KR" altLang="en-US" sz="1600" dirty="0" smtClean="0"/>
              <a:t>번 섬</a:t>
            </a:r>
            <a:endParaRPr lang="en-US" altLang="ko-KR" sz="1600" dirty="0" smtClean="0"/>
          </a:p>
          <a:p>
            <a:pPr marL="246190" lvl="1" indent="0">
              <a:buNone/>
            </a:pPr>
            <a:endParaRPr lang="en-US" altLang="ko-KR" sz="1400" dirty="0" smtClean="0"/>
          </a:p>
          <a:p>
            <a:r>
              <a:rPr lang="ko-KR" altLang="en-US" sz="1600" dirty="0" smtClean="0"/>
              <a:t>섬 간의 거리에 상관없이 가는데 소요 시간이 무조건 하루</a:t>
            </a:r>
            <a:r>
              <a:rPr lang="en-US" altLang="ko-KR" sz="1600" dirty="0" smtClean="0"/>
              <a:t>!</a:t>
            </a:r>
            <a:endParaRPr lang="en-US" altLang="ko-KR" sz="1400" dirty="0"/>
          </a:p>
          <a:p>
            <a:pPr marL="246190" lvl="1" indent="0">
              <a:buNone/>
            </a:pPr>
            <a:endParaRPr lang="en-US" altLang="ko-KR" sz="1400" dirty="0"/>
          </a:p>
          <a:p>
            <a:r>
              <a:rPr lang="ko-KR" altLang="en-US" sz="1600" dirty="0" smtClean="0"/>
              <a:t>목표지점까지 가는데 최소한의 깊이로 가는 것</a:t>
            </a:r>
            <a:r>
              <a:rPr lang="en-US" altLang="ko-KR" sz="1600" dirty="0" smtClean="0"/>
              <a:t>!</a:t>
            </a:r>
          </a:p>
          <a:p>
            <a:pPr lvl="1"/>
            <a:r>
              <a:rPr lang="ko-KR" altLang="en-US" sz="1400" dirty="0" smtClean="0"/>
              <a:t>너비 우선 탐색</a:t>
            </a:r>
            <a:r>
              <a:rPr lang="en-US" altLang="ko-KR" sz="1400" dirty="0" smtClean="0"/>
              <a:t>(BFS)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202182" y="1196752"/>
            <a:ext cx="1970218" cy="1792835"/>
            <a:chOff x="6106436" y="1048983"/>
            <a:chExt cx="1970218" cy="1792835"/>
          </a:xfrm>
        </p:grpSpPr>
        <p:sp>
          <p:nvSpPr>
            <p:cNvPr id="2" name="타원 1"/>
            <p:cNvSpPr/>
            <p:nvPr/>
          </p:nvSpPr>
          <p:spPr>
            <a:xfrm>
              <a:off x="6701431" y="1252003"/>
              <a:ext cx="360040" cy="36004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6106436" y="1555513"/>
              <a:ext cx="360040" cy="3600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6466476" y="2121738"/>
              <a:ext cx="360040" cy="3600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화살표 연결선 5"/>
            <p:cNvCxnSpPr>
              <a:stCxn id="2" idx="2"/>
              <a:endCxn id="7" idx="7"/>
            </p:cNvCxnSpPr>
            <p:nvPr/>
          </p:nvCxnSpPr>
          <p:spPr>
            <a:xfrm flipH="1">
              <a:off x="6413749" y="1432023"/>
              <a:ext cx="287682" cy="1762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7" idx="4"/>
              <a:endCxn id="8" idx="1"/>
            </p:cNvCxnSpPr>
            <p:nvPr/>
          </p:nvCxnSpPr>
          <p:spPr>
            <a:xfrm>
              <a:off x="6286456" y="1915553"/>
              <a:ext cx="232747" cy="25891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/>
            <p:cNvSpPr/>
            <p:nvPr/>
          </p:nvSpPr>
          <p:spPr>
            <a:xfrm>
              <a:off x="6989664" y="1795111"/>
              <a:ext cx="360040" cy="3600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직선 화살표 연결선 19"/>
            <p:cNvCxnSpPr>
              <a:stCxn id="2" idx="5"/>
              <a:endCxn id="19" idx="0"/>
            </p:cNvCxnSpPr>
            <p:nvPr/>
          </p:nvCxnSpPr>
          <p:spPr>
            <a:xfrm>
              <a:off x="7008744" y="1559316"/>
              <a:ext cx="160940" cy="23579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8" idx="7"/>
              <a:endCxn id="19" idx="2"/>
            </p:cNvCxnSpPr>
            <p:nvPr/>
          </p:nvCxnSpPr>
          <p:spPr>
            <a:xfrm flipV="1">
              <a:off x="6773789" y="1975131"/>
              <a:ext cx="215875" cy="19933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/>
            <p:cNvSpPr/>
            <p:nvPr/>
          </p:nvSpPr>
          <p:spPr>
            <a:xfrm>
              <a:off x="7032759" y="2481778"/>
              <a:ext cx="360040" cy="3600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7716614" y="1048983"/>
              <a:ext cx="360040" cy="3600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직선 화살표 연결선 47"/>
            <p:cNvCxnSpPr>
              <a:stCxn id="32" idx="0"/>
              <a:endCxn id="19" idx="4"/>
            </p:cNvCxnSpPr>
            <p:nvPr/>
          </p:nvCxnSpPr>
          <p:spPr>
            <a:xfrm flipH="1" flipV="1">
              <a:off x="7169684" y="2155151"/>
              <a:ext cx="43095" cy="32662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8" idx="5"/>
              <a:endCxn id="32" idx="2"/>
            </p:cNvCxnSpPr>
            <p:nvPr/>
          </p:nvCxnSpPr>
          <p:spPr>
            <a:xfrm>
              <a:off x="6773789" y="2429051"/>
              <a:ext cx="258970" cy="23274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stCxn id="2" idx="6"/>
              <a:endCxn id="33" idx="2"/>
            </p:cNvCxnSpPr>
            <p:nvPr/>
          </p:nvCxnSpPr>
          <p:spPr>
            <a:xfrm flipV="1">
              <a:off x="7061471" y="1229003"/>
              <a:ext cx="655143" cy="20302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타원 58"/>
            <p:cNvSpPr/>
            <p:nvPr/>
          </p:nvSpPr>
          <p:spPr>
            <a:xfrm>
              <a:off x="7475726" y="2081262"/>
              <a:ext cx="360040" cy="36004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0" name="직선 화살표 연결선 59"/>
            <p:cNvCxnSpPr>
              <a:stCxn id="19" idx="6"/>
              <a:endCxn id="59" idx="1"/>
            </p:cNvCxnSpPr>
            <p:nvPr/>
          </p:nvCxnSpPr>
          <p:spPr>
            <a:xfrm>
              <a:off x="7349704" y="1975131"/>
              <a:ext cx="178749" cy="15885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>
              <a:stCxn id="32" idx="7"/>
              <a:endCxn id="59" idx="3"/>
            </p:cNvCxnSpPr>
            <p:nvPr/>
          </p:nvCxnSpPr>
          <p:spPr>
            <a:xfrm flipV="1">
              <a:off x="7340072" y="2388575"/>
              <a:ext cx="188381" cy="1459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293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rgbClr val="009CE1"/>
                </a:solidFill>
              </a:rPr>
              <a:t>V. </a:t>
            </a:r>
            <a:r>
              <a:rPr lang="ko-KR" altLang="en-US" sz="1200" dirty="0" smtClean="0">
                <a:solidFill>
                  <a:srgbClr val="009CE1"/>
                </a:solidFill>
              </a:rPr>
              <a:t>그래프</a:t>
            </a:r>
            <a:r>
              <a:rPr lang="en-US" altLang="ko-KR" sz="1200" dirty="0" smtClean="0">
                <a:solidFill>
                  <a:srgbClr val="009CE1"/>
                </a:solidFill>
              </a:rPr>
              <a:t>(2)</a:t>
            </a:r>
            <a:r>
              <a:rPr lang="ko-KR" altLang="en-US" sz="2000" dirty="0">
                <a:solidFill>
                  <a:srgbClr val="009CE1"/>
                </a:solidFill>
              </a:rPr>
              <a:t/>
            </a:r>
            <a:br>
              <a:rPr lang="ko-KR" altLang="en-US" sz="2000" dirty="0">
                <a:solidFill>
                  <a:srgbClr val="009CE1"/>
                </a:solidFill>
              </a:rPr>
            </a:br>
            <a:r>
              <a:rPr lang="ko-KR" altLang="en-US" dirty="0" smtClean="0"/>
              <a:t>추가 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6278959" y="3358050"/>
            <a:ext cx="2329020" cy="2329024"/>
            <a:chOff x="5939692" y="1391137"/>
            <a:chExt cx="2329020" cy="2329024"/>
          </a:xfrm>
        </p:grpSpPr>
        <p:grpSp>
          <p:nvGrpSpPr>
            <p:cNvPr id="37" name="그룹 36"/>
            <p:cNvGrpSpPr/>
            <p:nvPr/>
          </p:nvGrpSpPr>
          <p:grpSpPr>
            <a:xfrm>
              <a:off x="5939692" y="1391137"/>
              <a:ext cx="2329020" cy="2329024"/>
              <a:chOff x="1883508" y="1766277"/>
              <a:chExt cx="2329020" cy="2329024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1883508" y="1766277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18000" rIns="18000"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구현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/</a:t>
                </a:r>
              </a:p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시뮬레이션</a:t>
                </a: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2672877" y="1766277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</a:rPr>
                  <a:t>그래프</a:t>
                </a:r>
                <a:endParaRPr lang="en-US" altLang="ko-KR" sz="10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</a:rPr>
                  <a:t>이론</a:t>
                </a: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3462249" y="1766277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동적</a:t>
                </a:r>
                <a:endParaRPr lang="en-US" altLang="ko-KR" sz="1000" b="1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계획법</a:t>
                </a: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1883508" y="2555649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수학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기하</a:t>
                </a:r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>
                <a:off x="3462249" y="2555649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자료구조</a:t>
                </a: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1883508" y="3345022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조합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/</a:t>
                </a:r>
              </a:p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완전탐색</a:t>
                </a:r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2672877" y="3345022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err="1" smtClean="0">
                    <a:solidFill>
                      <a:schemeClr val="tx1"/>
                    </a:solidFill>
                  </a:rPr>
                  <a:t>탐욕법</a:t>
                </a:r>
                <a:endParaRPr lang="ko-KR" altLang="en-US" sz="10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모서리가 둥근 직사각형 45"/>
              <p:cNvSpPr/>
              <p:nvPr/>
            </p:nvSpPr>
            <p:spPr>
              <a:xfrm>
                <a:off x="3462249" y="3345022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비정형</a:t>
                </a:r>
              </a:p>
            </p:txBody>
          </p:sp>
        </p:grpSp>
        <p:pic>
          <p:nvPicPr>
            <p:cNvPr id="38" name="Picture 4" descr="puzzl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4583" y="2219096"/>
              <a:ext cx="699233" cy="699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15539" y="1171600"/>
            <a:ext cx="8111180" cy="4567047"/>
          </a:xfrm>
        </p:spPr>
        <p:txBody>
          <a:bodyPr/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연습</a:t>
            </a:r>
            <a:r>
              <a:rPr lang="en-US" altLang="ko-KR" sz="1600" dirty="0"/>
              <a:t>A-0015] </a:t>
            </a:r>
            <a:r>
              <a:rPr lang="ko-KR" altLang="en-US" sz="1600" dirty="0"/>
              <a:t>그래프 순회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[</a:t>
            </a:r>
            <a:r>
              <a:rPr lang="ko-KR" altLang="en-US" sz="1600" dirty="0"/>
              <a:t>기출</a:t>
            </a:r>
            <a:r>
              <a:rPr lang="en-US" altLang="ko-KR" sz="1600" dirty="0"/>
              <a:t>A-0021] </a:t>
            </a:r>
            <a:r>
              <a:rPr lang="ko-KR" altLang="en-US" sz="1600" dirty="0" err="1"/>
              <a:t>경로찾기</a:t>
            </a:r>
            <a:endParaRPr lang="ko-KR" altLang="en-US" sz="1600" dirty="0"/>
          </a:p>
          <a:p>
            <a:endParaRPr lang="en-US" altLang="ko-KR" sz="1600" dirty="0" smtClean="0"/>
          </a:p>
          <a:p>
            <a:r>
              <a:rPr lang="en-US" altLang="ko-KR" sz="1600" dirty="0"/>
              <a:t>[</a:t>
            </a:r>
            <a:r>
              <a:rPr lang="ko-KR" altLang="en-US" sz="1600" dirty="0"/>
              <a:t>기출</a:t>
            </a:r>
            <a:r>
              <a:rPr lang="en-US" altLang="ko-KR" sz="1600" dirty="0"/>
              <a:t>A-0022] </a:t>
            </a:r>
            <a:r>
              <a:rPr lang="ko-KR" altLang="en-US" sz="1600" dirty="0"/>
              <a:t>비상연락망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[</a:t>
            </a:r>
            <a:r>
              <a:rPr lang="ko-KR" altLang="en-US" sz="1600" dirty="0"/>
              <a:t>기출</a:t>
            </a:r>
            <a:r>
              <a:rPr lang="en-US" altLang="ko-KR" sz="1600" dirty="0"/>
              <a:t>A-0036] </a:t>
            </a:r>
            <a:r>
              <a:rPr lang="ko-KR" altLang="en-US" sz="1600" dirty="0"/>
              <a:t>화성탈출 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[</a:t>
            </a:r>
            <a:r>
              <a:rPr lang="ko-KR" altLang="en-US" sz="1600" dirty="0"/>
              <a:t>연습</a:t>
            </a:r>
            <a:r>
              <a:rPr lang="en-US" altLang="ko-KR" sz="1600" dirty="0"/>
              <a:t>A-0014] </a:t>
            </a:r>
            <a:r>
              <a:rPr lang="ko-KR" altLang="en-US" sz="1600" dirty="0" smtClean="0"/>
              <a:t>유령선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[</a:t>
            </a:r>
            <a:r>
              <a:rPr lang="ko-KR" altLang="en-US" sz="1600" dirty="0"/>
              <a:t>기출</a:t>
            </a:r>
            <a:r>
              <a:rPr lang="en-US" altLang="ko-KR" sz="1600" dirty="0"/>
              <a:t>A-0033] </a:t>
            </a:r>
            <a:r>
              <a:rPr lang="ko-KR" altLang="en-US" sz="1600" dirty="0" err="1"/>
              <a:t>유니콘</a:t>
            </a:r>
            <a:r>
              <a:rPr lang="ko-KR" altLang="en-US" sz="1600" dirty="0"/>
              <a:t> </a:t>
            </a:r>
          </a:p>
          <a:p>
            <a:endParaRPr lang="ko-KR" altLang="en-US" sz="1600" dirty="0"/>
          </a:p>
          <a:p>
            <a:endParaRPr lang="en-US" altLang="ko-KR" sz="1600" dirty="0" smtClean="0"/>
          </a:p>
          <a:p>
            <a:pPr lvl="1"/>
            <a:endParaRPr lang="en-US" altLang="ko-KR" sz="1400" dirty="0" smtClean="0"/>
          </a:p>
          <a:p>
            <a:pPr marL="246190" lvl="1" indent="0">
              <a:buNone/>
            </a:pPr>
            <a:endParaRPr lang="en-US" altLang="ko-KR" sz="1400" dirty="0" smtClean="0"/>
          </a:p>
          <a:p>
            <a:endParaRPr lang="en-US" altLang="ko-KR" sz="1584" dirty="0" smtClean="0"/>
          </a:p>
          <a:p>
            <a:endParaRPr lang="en-US" altLang="ko-KR" sz="1584" dirty="0"/>
          </a:p>
          <a:p>
            <a:endParaRPr lang="en-US" altLang="ko-KR" sz="1584" dirty="0"/>
          </a:p>
        </p:txBody>
      </p:sp>
    </p:spTree>
    <p:extLst>
      <p:ext uri="{BB962C8B-B14F-4D97-AF65-F5344CB8AC3E}">
        <p14:creationId xmlns:p14="http://schemas.microsoft.com/office/powerpoint/2010/main" val="107473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 smtClean="0"/>
              <a:t>VI. </a:t>
            </a:r>
            <a:r>
              <a:rPr lang="ko-KR" altLang="en-US" sz="1200" dirty="0"/>
              <a:t>백트래킹</a:t>
            </a:r>
            <a:r>
              <a:rPr lang="en-US" altLang="ko-KR" sz="1200" dirty="0"/>
              <a:t>(Backtracking)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dirty="0" smtClean="0"/>
              <a:t>백트래킹</a:t>
            </a:r>
            <a:r>
              <a:rPr lang="en-US" altLang="ko-KR" dirty="0" smtClean="0"/>
              <a:t>(Backtracking)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02508" y="1628801"/>
            <a:ext cx="8229600" cy="4917190"/>
          </a:xfrm>
        </p:spPr>
        <p:txBody>
          <a:bodyPr/>
          <a:lstStyle/>
          <a:p>
            <a:r>
              <a:rPr lang="ko-KR" altLang="en-US" sz="1600" dirty="0" smtClean="0"/>
              <a:t>문제의 답을 얻기 위해 검색공간의 모든 가능한 답의 경우를 체계적으로 탐색하는 알고리즘 기법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문제의 답이 될 수 있는 경우들을 트리 형태로 표현하여 한 방향으로 탐색 후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해당 경우가 답이 될 수 없다면 이전 분기점으로 퇴각</a:t>
            </a:r>
            <a:r>
              <a:rPr lang="en-US" altLang="ko-KR" sz="1600" dirty="0" smtClean="0"/>
              <a:t>(Backtrack)</a:t>
            </a:r>
            <a:r>
              <a:rPr lang="ko-KR" altLang="en-US" sz="1600" dirty="0" smtClean="0"/>
              <a:t>하여 다른 해결 방법 탐색</a:t>
            </a:r>
            <a:endParaRPr lang="en-US" altLang="ko-KR" sz="1600" dirty="0" smtClean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103" y="3587063"/>
            <a:ext cx="6434654" cy="295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60" dirty="0"/>
              <a:t>백트래킹</a:t>
            </a:r>
            <a:r>
              <a:rPr lang="en-US" altLang="ko-KR" sz="1660" dirty="0"/>
              <a:t>(Backtracking, </a:t>
            </a:r>
            <a:r>
              <a:rPr lang="ko-KR" altLang="en-US" sz="1660" dirty="0"/>
              <a:t>퇴각검색</a:t>
            </a:r>
            <a:r>
              <a:rPr lang="en-US" altLang="ko-KR" sz="1660" dirty="0"/>
              <a:t>)</a:t>
            </a:r>
            <a:endParaRPr lang="ko-KR" altLang="en-US" sz="1660" dirty="0"/>
          </a:p>
          <a:p>
            <a:endParaRPr lang="ko-KR" altLang="en-US" sz="1660" dirty="0"/>
          </a:p>
        </p:txBody>
      </p:sp>
    </p:spTree>
    <p:extLst>
      <p:ext uri="{BB962C8B-B14F-4D97-AF65-F5344CB8AC3E}">
        <p14:creationId xmlns:p14="http://schemas.microsoft.com/office/powerpoint/2010/main" val="398868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VI. </a:t>
            </a:r>
            <a:r>
              <a:rPr lang="ko-KR" altLang="en-US" sz="1200" dirty="0"/>
              <a:t>백트래킹</a:t>
            </a:r>
            <a:r>
              <a:rPr lang="en-US" altLang="ko-KR" sz="1200" dirty="0"/>
              <a:t>(Backtracking)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dirty="0" smtClean="0"/>
              <a:t>백트래킹</a:t>
            </a:r>
            <a:r>
              <a:rPr lang="en-US" altLang="ko-KR" dirty="0" smtClean="0"/>
              <a:t>(Backtracking)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603630" y="1598983"/>
            <a:ext cx="7957185" cy="47802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일반적으로 재귀호출</a:t>
            </a:r>
            <a:r>
              <a:rPr lang="en-US" altLang="ko-KR" sz="1600" dirty="0" smtClean="0"/>
              <a:t>(recursion) 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  <a:p>
            <a:pPr marL="543663" lvl="1" indent="-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ko-KR" altLang="en-US" sz="1400" dirty="0" smtClean="0"/>
              <a:t>각각의 지점을 분리하여 하나의 부분문제로 생각</a:t>
            </a:r>
            <a:endParaRPr lang="en-US" altLang="ko-KR" sz="1400" dirty="0" smtClean="0"/>
          </a:p>
          <a:p>
            <a:pPr marL="543663" lvl="1" indent="-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ko-KR" altLang="en-US" sz="1400" dirty="0" smtClean="0"/>
              <a:t>해당 지점에서 해가 나오는지 확인</a:t>
            </a:r>
            <a:endParaRPr lang="en-US" altLang="ko-KR" sz="1400" dirty="0" smtClean="0"/>
          </a:p>
          <a:p>
            <a:pPr marL="543663" lvl="1" indent="-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ko-KR" altLang="en-US" sz="1400" dirty="0" smtClean="0"/>
              <a:t>추가적으로 탐색할 부분이 있는지 확인</a:t>
            </a:r>
            <a:endParaRPr lang="en-US" altLang="ko-KR" sz="1400" dirty="0" smtClean="0"/>
          </a:p>
          <a:p>
            <a:pPr marL="543663" lvl="1" indent="-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ko-KR" altLang="en-US" sz="1400" dirty="0" smtClean="0"/>
              <a:t>탐색할 부분이 있다면 정보를 업데이트하고 함수 자신을 호출해 계속 탐색</a:t>
            </a:r>
            <a:endParaRPr lang="en-US" altLang="ko-KR" sz="14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백트래킹 알고리즘의 구현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32044" y="3710368"/>
            <a:ext cx="7678169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400" dirty="0" smtClean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400" dirty="0" smtClean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400" dirty="0" smtClean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400" dirty="0" smtClean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400" dirty="0" smtClean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1400" dirty="0" smtClean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52" y="3816632"/>
            <a:ext cx="5541897" cy="22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6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VI. </a:t>
            </a:r>
            <a:r>
              <a:rPr lang="ko-KR" altLang="en-US" sz="1200" dirty="0"/>
              <a:t>백트래킹</a:t>
            </a:r>
            <a:r>
              <a:rPr lang="en-US" altLang="ko-KR" sz="1200" dirty="0"/>
              <a:t>(Backtracking)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dirty="0" smtClean="0"/>
              <a:t>백트래킹</a:t>
            </a:r>
            <a:r>
              <a:rPr lang="en-US" altLang="ko-KR" dirty="0" smtClean="0"/>
              <a:t>(Backtracking)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669534" y="1628801"/>
            <a:ext cx="7957185" cy="47637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무한 반복 및 완전 탐색으로 인한 과부하 발생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비효율적인 수</a:t>
            </a:r>
            <a:r>
              <a:rPr lang="ko-KR" altLang="en-US" sz="1600" dirty="0"/>
              <a:t>행</a:t>
            </a:r>
            <a:r>
              <a:rPr lang="ko-KR" altLang="en-US" sz="1600" dirty="0" smtClean="0"/>
              <a:t>시간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중복 탐색 차단 및 무의미한 탐색 방지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가지치기</a:t>
            </a:r>
            <a:r>
              <a:rPr lang="en-US" altLang="ko-KR" sz="1600" dirty="0" smtClean="0"/>
              <a:t>(pruning)</a:t>
            </a:r>
            <a:endParaRPr lang="en-US" altLang="ko-KR" sz="16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339" y="2762507"/>
            <a:ext cx="527685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중복 방지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가지치기</a:t>
            </a:r>
            <a:r>
              <a:rPr lang="en-US" altLang="ko-KR" dirty="0" smtClean="0"/>
              <a:t>(Pruning)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73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VI. </a:t>
            </a:r>
            <a:r>
              <a:rPr lang="ko-KR" altLang="en-US" sz="1200" dirty="0"/>
              <a:t>백트래킹</a:t>
            </a:r>
            <a:r>
              <a:rPr lang="en-US" altLang="ko-KR" sz="1200" dirty="0"/>
              <a:t>(Backtracking)</a:t>
            </a:r>
            <a:r>
              <a:rPr lang="ko-KR" altLang="en-US" sz="3600" dirty="0">
                <a:solidFill>
                  <a:srgbClr val="009CE1"/>
                </a:solidFill>
              </a:rPr>
              <a:t/>
            </a:r>
            <a:br>
              <a:rPr lang="ko-KR" altLang="en-US" sz="3600" dirty="0">
                <a:solidFill>
                  <a:srgbClr val="009CE1"/>
                </a:solidFill>
              </a:rPr>
            </a:br>
            <a:r>
              <a:rPr lang="ko-KR" altLang="en-US" dirty="0" smtClean="0"/>
              <a:t>예제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숫자 배치하기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검정 </a:t>
            </a:r>
            <a:r>
              <a:rPr lang="en-US" altLang="ko-KR" dirty="0"/>
              <a:t>Advanced </a:t>
            </a:r>
            <a:r>
              <a:rPr lang="ko-KR" altLang="en-US" dirty="0"/>
              <a:t>과정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409575" y="974859"/>
            <a:ext cx="4133849" cy="5115798"/>
          </a:xfrm>
          <a:ln>
            <a:solidFill>
              <a:srgbClr val="00B0F0"/>
            </a:solidFill>
          </a:ln>
        </p:spPr>
        <p:txBody>
          <a:bodyPr lIns="72000" rIns="72000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050" dirty="0" smtClean="0"/>
              <a:t>[</a:t>
            </a:r>
            <a:r>
              <a:rPr lang="ko-KR" altLang="en-US" sz="1050" dirty="0" smtClean="0"/>
              <a:t>문제</a:t>
            </a:r>
            <a:r>
              <a:rPr lang="en-US" altLang="ko-KR" sz="1050" dirty="0" smtClean="0"/>
              <a:t>]</a:t>
            </a:r>
            <a:endParaRPr lang="ko-KR" altLang="ko-KR" sz="105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50" b="0" dirty="0"/>
              <a:t>1</a:t>
            </a:r>
            <a:r>
              <a:rPr lang="ko-KR" altLang="en-US" sz="1050" b="0" dirty="0"/>
              <a:t>부터 </a:t>
            </a:r>
            <a:r>
              <a:rPr lang="en-US" altLang="ko-KR" sz="1050" b="0" dirty="0"/>
              <a:t>4</a:t>
            </a:r>
            <a:r>
              <a:rPr lang="ko-KR" altLang="en-US" sz="1050" b="0" dirty="0"/>
              <a:t>까지의 숫자를 한번씩 사용하여 </a:t>
            </a:r>
            <a:r>
              <a:rPr lang="en-US" altLang="ko-KR" sz="1050" b="0" dirty="0"/>
              <a:t>1 2 3 4, 1 2 4 3, 1 3 2 4, 1 3 4 2, … </a:t>
            </a:r>
            <a:r>
              <a:rPr lang="ko-KR" altLang="en-US" sz="1050" b="0" dirty="0"/>
              <a:t>과 같은 수열을 </a:t>
            </a:r>
            <a:r>
              <a:rPr lang="en-US" altLang="ko-KR" sz="1050" b="0" dirty="0"/>
              <a:t>24</a:t>
            </a:r>
            <a:r>
              <a:rPr lang="ko-KR" altLang="en-US" sz="1050" b="0" dirty="0"/>
              <a:t>개 만들 수 있다</a:t>
            </a:r>
            <a:r>
              <a:rPr lang="en-US" altLang="ko-KR" sz="1050" b="0" dirty="0"/>
              <a:t>. 1</a:t>
            </a:r>
            <a:r>
              <a:rPr lang="ko-KR" altLang="en-US" sz="1050" b="0" dirty="0"/>
              <a:t>부터 </a:t>
            </a:r>
            <a:r>
              <a:rPr lang="en-US" altLang="ko-KR" sz="1050" b="0" dirty="0"/>
              <a:t>N</a:t>
            </a:r>
            <a:r>
              <a:rPr lang="ko-KR" altLang="en-US" sz="1050" b="0" dirty="0"/>
              <a:t>까지의 숫자를 한번씩 사용하여 열거할 수 있는 수열 중 정해진 규칙에 따라 최대 점수를 획득할 수 있는 방법을 찾으려 한다</a:t>
            </a:r>
            <a:r>
              <a:rPr lang="en-US" altLang="ko-KR" sz="1050" b="0" dirty="0"/>
              <a:t>. </a:t>
            </a:r>
            <a:r>
              <a:rPr lang="ko-KR" altLang="en-US" sz="1050" b="0" dirty="0"/>
              <a:t>각 숫자가 배치된 위치에 따라 얻을 수 있는 점수가 각각 있고 이에 따라 </a:t>
            </a:r>
            <a:r>
              <a:rPr lang="en-US" altLang="ko-KR" sz="1050" b="0" dirty="0"/>
              <a:t>N</a:t>
            </a:r>
            <a:r>
              <a:rPr lang="ko-KR" altLang="en-US" sz="1050" b="0" dirty="0"/>
              <a:t>개의 숫자를 배열한 수열의 점수를 계산할 수 있다</a:t>
            </a:r>
            <a:r>
              <a:rPr lang="en-US" altLang="ko-KR" sz="1050" b="0" dirty="0"/>
              <a:t>. </a:t>
            </a:r>
            <a:r>
              <a:rPr lang="ko-KR" altLang="en-US" sz="1050" b="0" dirty="0"/>
              <a:t>아래의 표를 보자</a:t>
            </a:r>
            <a:r>
              <a:rPr lang="en-US" altLang="ko-KR" sz="1050" b="0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050" b="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050" b="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1050" b="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050" b="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1050" b="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050" b="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1050" b="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50" b="0" dirty="0" smtClean="0"/>
              <a:t>위 </a:t>
            </a:r>
            <a:r>
              <a:rPr lang="ko-KR" altLang="en-US" sz="1050" b="0" dirty="0"/>
              <a:t>표는 </a:t>
            </a:r>
            <a:r>
              <a:rPr lang="en-US" altLang="ko-KR" sz="1050" b="0" dirty="0"/>
              <a:t>1 </a:t>
            </a:r>
            <a:r>
              <a:rPr lang="ko-KR" altLang="en-US" sz="1050" b="0" dirty="0"/>
              <a:t>부터 </a:t>
            </a:r>
            <a:r>
              <a:rPr lang="en-US" altLang="ko-KR" sz="1050" b="0" dirty="0"/>
              <a:t>4</a:t>
            </a:r>
            <a:r>
              <a:rPr lang="ko-KR" altLang="en-US" sz="1050" b="0" dirty="0"/>
              <a:t>까지의 숫자를 열거하여 그 </a:t>
            </a:r>
            <a:r>
              <a:rPr lang="ko-KR" altLang="en-US" sz="1050" b="0" dirty="0" smtClean="0"/>
              <a:t>위치에 </a:t>
            </a:r>
            <a:r>
              <a:rPr lang="ko-KR" altLang="en-US" sz="1050" b="0" dirty="0"/>
              <a:t>따라 획득할 수 있는 점수를 나타낸 표이다</a:t>
            </a:r>
            <a:r>
              <a:rPr lang="en-US" altLang="ko-KR" sz="1050" b="0" dirty="0"/>
              <a:t>. </a:t>
            </a:r>
            <a:r>
              <a:rPr lang="ko-KR" altLang="en-US" sz="1050" b="0" dirty="0"/>
              <a:t>위 표에 의하면 수열의 첫 번째 위치에 </a:t>
            </a:r>
            <a:r>
              <a:rPr lang="en-US" altLang="ko-KR" sz="1050" b="0" dirty="0"/>
              <a:t>1</a:t>
            </a:r>
            <a:r>
              <a:rPr lang="ko-KR" altLang="en-US" sz="1050" b="0" dirty="0"/>
              <a:t>이 나올 경우 </a:t>
            </a:r>
            <a:r>
              <a:rPr lang="en-US" altLang="ko-KR" sz="1050" b="0" dirty="0"/>
              <a:t>60</a:t>
            </a:r>
            <a:r>
              <a:rPr lang="ko-KR" altLang="en-US" sz="1050" b="0" dirty="0"/>
              <a:t>점을 획득할 수 있으며 </a:t>
            </a:r>
            <a:r>
              <a:rPr lang="en-US" altLang="ko-KR" sz="1050" b="0" dirty="0"/>
              <a:t>2</a:t>
            </a:r>
            <a:r>
              <a:rPr lang="ko-KR" altLang="en-US" sz="1050" b="0" dirty="0"/>
              <a:t>가 나올 경우 </a:t>
            </a:r>
            <a:r>
              <a:rPr lang="en-US" altLang="ko-KR" sz="1050" b="0" dirty="0"/>
              <a:t>100</a:t>
            </a:r>
            <a:r>
              <a:rPr lang="ko-KR" altLang="en-US" sz="1050" b="0" dirty="0"/>
              <a:t>점</a:t>
            </a:r>
            <a:r>
              <a:rPr lang="en-US" altLang="ko-KR" sz="1050" b="0" dirty="0"/>
              <a:t>, 3</a:t>
            </a:r>
            <a:r>
              <a:rPr lang="ko-KR" altLang="en-US" sz="1050" b="0" dirty="0"/>
              <a:t>이 나올 경우 </a:t>
            </a:r>
            <a:r>
              <a:rPr lang="en-US" altLang="ko-KR" sz="1050" b="0" dirty="0"/>
              <a:t>250</a:t>
            </a:r>
            <a:r>
              <a:rPr lang="ko-KR" altLang="en-US" sz="1050" b="0" dirty="0"/>
              <a:t>점</a:t>
            </a:r>
            <a:r>
              <a:rPr lang="en-US" altLang="ko-KR" sz="1050" b="0" dirty="0"/>
              <a:t>, 4</a:t>
            </a:r>
            <a:r>
              <a:rPr lang="ko-KR" altLang="en-US" sz="1050" b="0" dirty="0"/>
              <a:t>가 나올 경우 </a:t>
            </a:r>
            <a:r>
              <a:rPr lang="en-US" altLang="ko-KR" sz="1050" b="0" dirty="0"/>
              <a:t>15</a:t>
            </a:r>
            <a:r>
              <a:rPr lang="ko-KR" altLang="en-US" sz="1050" b="0" dirty="0"/>
              <a:t>점을 획득할 수 있다</a:t>
            </a:r>
            <a:r>
              <a:rPr lang="en-US" altLang="ko-KR" sz="1050" b="0" dirty="0" smtClean="0"/>
              <a:t>. </a:t>
            </a:r>
            <a:endParaRPr lang="ko-KR" altLang="ko-KR" sz="1050" b="0" dirty="0"/>
          </a:p>
        </p:txBody>
      </p:sp>
      <p:sp>
        <p:nvSpPr>
          <p:cNvPr id="13" name="텍스트 개체 틀 5"/>
          <p:cNvSpPr txBox="1">
            <a:spLocks/>
          </p:cNvSpPr>
          <p:nvPr/>
        </p:nvSpPr>
        <p:spPr>
          <a:xfrm>
            <a:off x="4644008" y="980728"/>
            <a:ext cx="4106371" cy="512655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wrap="square" lIns="72000" tIns="45720" rIns="72000" bIns="45720" rtlCol="0">
            <a:noAutofit/>
          </a:bodyPr>
          <a:lstStyle>
            <a:lvl1pPr marL="164127" indent="-164127" algn="l" defTabSz="844083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462"/>
              </a:spcAft>
              <a:buSzPct val="130000"/>
              <a:buFont typeface="Arial" pitchFamily="34" charset="0"/>
              <a:buChar char="•"/>
              <a:defRPr sz="1292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4890" indent="-118700" algn="l" defTabSz="844083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462"/>
              </a:spcAft>
              <a:buFont typeface="맑은 고딕" pitchFamily="50" charset="-127"/>
              <a:buChar char="-"/>
              <a:defRPr sz="11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214" indent="-115769" algn="l" defTabSz="844083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462"/>
              </a:spcAft>
              <a:buFont typeface="Wingdings" pitchFamily="2" charset="2"/>
              <a:buChar char="§"/>
              <a:defRPr sz="11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844083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844083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84408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050" b="0" dirty="0"/>
              <a:t>또한 두 번째 위치에 </a:t>
            </a:r>
            <a:r>
              <a:rPr lang="en-US" altLang="ko-KR" sz="1050" b="0" dirty="0"/>
              <a:t>1</a:t>
            </a:r>
            <a:r>
              <a:rPr lang="ko-KR" altLang="en-US" sz="1050" b="0" dirty="0"/>
              <a:t>이 나올 경우 </a:t>
            </a:r>
            <a:r>
              <a:rPr lang="en-US" altLang="ko-KR" sz="1050" b="0" dirty="0"/>
              <a:t>50</a:t>
            </a:r>
            <a:r>
              <a:rPr lang="ko-KR" altLang="en-US" sz="1050" b="0" dirty="0"/>
              <a:t>점을 획득할 수 있으며 </a:t>
            </a:r>
            <a:r>
              <a:rPr lang="en-US" altLang="ko-KR" sz="1050" b="0" dirty="0"/>
              <a:t>2</a:t>
            </a:r>
            <a:r>
              <a:rPr lang="ko-KR" altLang="en-US" sz="1050" b="0" dirty="0"/>
              <a:t>가 나오는 경우에는 </a:t>
            </a:r>
            <a:r>
              <a:rPr lang="en-US" altLang="ko-KR" sz="1050" b="0" dirty="0"/>
              <a:t>0</a:t>
            </a:r>
            <a:r>
              <a:rPr lang="ko-KR" altLang="en-US" sz="1050" b="0" dirty="0"/>
              <a:t>점</a:t>
            </a:r>
            <a:r>
              <a:rPr lang="en-US" altLang="ko-KR" sz="1050" b="0" dirty="0"/>
              <a:t>, 3</a:t>
            </a:r>
            <a:r>
              <a:rPr lang="ko-KR" altLang="en-US" sz="1050" b="0" dirty="0"/>
              <a:t>이 나오는 경우에는 </a:t>
            </a:r>
            <a:r>
              <a:rPr lang="en-US" altLang="ko-KR" sz="1050" b="0" dirty="0"/>
              <a:t>120</a:t>
            </a:r>
            <a:r>
              <a:rPr lang="ko-KR" altLang="en-US" sz="1050" b="0" dirty="0"/>
              <a:t>점</a:t>
            </a:r>
            <a:r>
              <a:rPr lang="en-US" altLang="ko-KR" sz="1050" b="0" dirty="0"/>
              <a:t>, 4</a:t>
            </a:r>
            <a:r>
              <a:rPr lang="ko-KR" altLang="en-US" sz="1050" b="0" dirty="0"/>
              <a:t>가 나오는 경우 </a:t>
            </a:r>
            <a:r>
              <a:rPr lang="en-US" altLang="ko-KR" sz="1050" b="0" dirty="0"/>
              <a:t>70</a:t>
            </a:r>
            <a:r>
              <a:rPr lang="ko-KR" altLang="en-US" sz="1050" b="0" dirty="0"/>
              <a:t>점을 획득할 수 있다</a:t>
            </a:r>
            <a:r>
              <a:rPr lang="en-US" altLang="ko-KR" sz="1050" b="0" dirty="0"/>
              <a:t>. </a:t>
            </a:r>
            <a:r>
              <a:rPr lang="ko-KR" altLang="en-US" sz="1050" b="0" dirty="0"/>
              <a:t>위 표에 의해 하나의 수열 </a:t>
            </a:r>
            <a:r>
              <a:rPr lang="en-US" altLang="ko-KR" sz="1050" b="0" dirty="0"/>
              <a:t>1 2 3 4 </a:t>
            </a:r>
            <a:r>
              <a:rPr lang="ko-KR" altLang="en-US" sz="1050" b="0" dirty="0"/>
              <a:t>의 계산된 점수는 </a:t>
            </a:r>
            <a:r>
              <a:rPr lang="en-US" altLang="ko-KR" sz="1050" b="0" dirty="0"/>
              <a:t>60 + 0 + 400 + 230 = 690 </a:t>
            </a:r>
            <a:r>
              <a:rPr lang="ko-KR" altLang="en-US" sz="1050" b="0" dirty="0"/>
              <a:t>점이 되고 </a:t>
            </a:r>
            <a:r>
              <a:rPr lang="en-US" altLang="ko-KR" sz="1050" b="0" dirty="0"/>
              <a:t>1 2 4 3 </a:t>
            </a:r>
            <a:r>
              <a:rPr lang="ko-KR" altLang="en-US" sz="1050" b="0" dirty="0"/>
              <a:t>의 점수는 </a:t>
            </a:r>
            <a:r>
              <a:rPr lang="en-US" altLang="ko-KR" sz="1050" b="0" dirty="0"/>
              <a:t>60 + 0 + 60 + 190 = 310 </a:t>
            </a:r>
            <a:r>
              <a:rPr lang="ko-KR" altLang="en-US" sz="1050" b="0" dirty="0"/>
              <a:t>점이 된다</a:t>
            </a:r>
            <a:r>
              <a:rPr lang="en-US" altLang="ko-KR" sz="1050" b="0" dirty="0" smtClean="0"/>
              <a:t>. N</a:t>
            </a:r>
            <a:r>
              <a:rPr lang="ko-KR" altLang="en-US" sz="1050" b="0" dirty="0"/>
              <a:t>과 숫자 점수 표가 주어질 때 </a:t>
            </a:r>
            <a:r>
              <a:rPr lang="en-US" altLang="ko-KR" sz="1050" b="0" dirty="0"/>
              <a:t>1</a:t>
            </a:r>
            <a:r>
              <a:rPr lang="ko-KR" altLang="en-US" sz="1050" b="0" dirty="0"/>
              <a:t>부터 </a:t>
            </a:r>
            <a:r>
              <a:rPr lang="en-US" altLang="ko-KR" sz="1050" b="0" dirty="0"/>
              <a:t>N</a:t>
            </a:r>
            <a:r>
              <a:rPr lang="ko-KR" altLang="en-US" sz="1050" b="0" dirty="0"/>
              <a:t>까지의 숫자를 한번씩 이용하여 열거하여 구할 수 있는 점수 중 최대 점수를 출력하는 프로그램을 작성하시오</a:t>
            </a:r>
            <a:r>
              <a:rPr lang="en-US" altLang="ko-KR" sz="1050" b="0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050" b="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50" dirty="0" smtClean="0"/>
              <a:t>[</a:t>
            </a:r>
            <a:r>
              <a:rPr lang="ko-KR" altLang="ko-KR" sz="1050" dirty="0"/>
              <a:t>입력</a:t>
            </a:r>
            <a:r>
              <a:rPr lang="en-US" altLang="ko-KR" sz="1050" dirty="0" smtClean="0"/>
              <a:t>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50" b="0" dirty="0" smtClean="0"/>
              <a:t>최초 </a:t>
            </a:r>
            <a:r>
              <a:rPr lang="ko-KR" altLang="en-US" sz="1050" b="0" dirty="0"/>
              <a:t>테스트케이스의 개수 </a:t>
            </a:r>
            <a:r>
              <a:rPr lang="en-US" altLang="ko-KR" sz="1050" b="0" dirty="0"/>
              <a:t>T</a:t>
            </a:r>
            <a:r>
              <a:rPr lang="ko-KR" altLang="en-US" sz="1050" b="0" dirty="0"/>
              <a:t>가 주어지며 다음 줄부터 </a:t>
            </a:r>
            <a:r>
              <a:rPr lang="en-US" altLang="ko-KR" sz="1050" b="0" dirty="0"/>
              <a:t>T</a:t>
            </a:r>
            <a:r>
              <a:rPr lang="ko-KR" altLang="en-US" sz="1050" b="0" dirty="0"/>
              <a:t>개의 테스트 케이스가 주어진다</a:t>
            </a:r>
            <a:r>
              <a:rPr lang="en-US" altLang="ko-KR" sz="1050" b="0" dirty="0"/>
              <a:t>. </a:t>
            </a:r>
            <a:r>
              <a:rPr lang="ko-KR" altLang="en-US" sz="1050" b="0" dirty="0"/>
              <a:t>각 테스트 케이스는 여러 줄로 구성이 되며 첫 줄에는 </a:t>
            </a:r>
            <a:r>
              <a:rPr lang="en-US" altLang="ko-KR" sz="1050" b="0" dirty="0"/>
              <a:t>N(2 ≤ N ≤ 10)</a:t>
            </a:r>
            <a:r>
              <a:rPr lang="ko-KR" altLang="en-US" sz="1050" b="0" dirty="0"/>
              <a:t>이 주어진다</a:t>
            </a:r>
            <a:r>
              <a:rPr lang="en-US" altLang="ko-KR" sz="1050" b="0" dirty="0"/>
              <a:t>. </a:t>
            </a:r>
            <a:r>
              <a:rPr lang="ko-KR" altLang="en-US" sz="1050" b="0" dirty="0"/>
              <a:t>다음 </a:t>
            </a:r>
            <a:r>
              <a:rPr lang="en-US" altLang="ko-KR" sz="1050" b="0" dirty="0"/>
              <a:t>N</a:t>
            </a:r>
            <a:r>
              <a:rPr lang="ko-KR" altLang="en-US" sz="1050" b="0" dirty="0"/>
              <a:t>줄에는 숫자 점수표의 점수가 공백으로 구분되어 주어진다</a:t>
            </a:r>
            <a:r>
              <a:rPr lang="en-US" altLang="ko-KR" sz="1050" b="0" dirty="0"/>
              <a:t>. </a:t>
            </a:r>
            <a:r>
              <a:rPr lang="ko-KR" altLang="en-US" sz="1050" b="0" dirty="0"/>
              <a:t>단</a:t>
            </a:r>
            <a:r>
              <a:rPr lang="en-US" altLang="ko-KR" sz="1050" b="0" dirty="0"/>
              <a:t>, </a:t>
            </a:r>
            <a:r>
              <a:rPr lang="ko-KR" altLang="en-US" sz="1050" b="0" dirty="0"/>
              <a:t>주어지는 점수는 </a:t>
            </a:r>
            <a:r>
              <a:rPr lang="en-US" altLang="ko-KR" sz="1050" b="0" dirty="0"/>
              <a:t>0</a:t>
            </a:r>
            <a:r>
              <a:rPr lang="ko-KR" altLang="en-US" sz="1050" b="0" dirty="0"/>
              <a:t>이상 </a:t>
            </a:r>
            <a:r>
              <a:rPr lang="en-US" altLang="ko-KR" sz="1050" b="0" dirty="0"/>
              <a:t>1000 </a:t>
            </a:r>
            <a:r>
              <a:rPr lang="ko-KR" altLang="en-US" sz="1050" b="0" dirty="0"/>
              <a:t>이하의 정수이다</a:t>
            </a:r>
            <a:r>
              <a:rPr lang="en-US" altLang="ko-KR" sz="1050" b="0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ko-KR" sz="1050" b="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50" dirty="0" smtClean="0"/>
              <a:t>[</a:t>
            </a:r>
            <a:r>
              <a:rPr lang="ko-KR" altLang="ko-KR" sz="1050" dirty="0"/>
              <a:t>출력</a:t>
            </a:r>
            <a:r>
              <a:rPr lang="en-US" altLang="ko-KR" sz="1050" dirty="0"/>
              <a:t>]</a:t>
            </a:r>
            <a:endParaRPr lang="ko-KR" altLang="ko-KR" sz="105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50" b="0" dirty="0"/>
              <a:t>각각의 테스트 케이스에 대하여 </a:t>
            </a:r>
            <a:r>
              <a:rPr lang="en-US" altLang="ko-KR" sz="1050" b="0" dirty="0"/>
              <a:t>#x(x</a:t>
            </a:r>
            <a:r>
              <a:rPr lang="ko-KR" altLang="en-US" sz="1050" b="0" dirty="0"/>
              <a:t>는 테스트 케이스 번호를 의미</a:t>
            </a:r>
            <a:r>
              <a:rPr lang="en-US" altLang="ko-KR" sz="1050" b="0" dirty="0"/>
              <a:t>)</a:t>
            </a:r>
            <a:r>
              <a:rPr lang="ko-KR" altLang="en-US" sz="1050" b="0" dirty="0"/>
              <a:t>를 출력하고 공백을 하나 둔 다음 숫자를 열거하여 획득할 수 있는 최대 점수를 출력한다</a:t>
            </a:r>
            <a:r>
              <a:rPr lang="en-US" altLang="ko-KR" sz="1050" b="0" dirty="0"/>
              <a:t>.</a:t>
            </a:r>
            <a:endParaRPr lang="ko-KR" altLang="en-US" sz="1050" b="0" dirty="0"/>
          </a:p>
        </p:txBody>
      </p:sp>
      <p:pic>
        <p:nvPicPr>
          <p:cNvPr id="1026" name="Picture 2" descr="C:\Users\SDS\Desktop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2800350"/>
            <a:ext cx="25241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24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Picture 2" descr="C:\Users\SDS\Desktop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746" y="1089696"/>
            <a:ext cx="2253779" cy="153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VI. </a:t>
            </a:r>
            <a:r>
              <a:rPr lang="ko-KR" altLang="en-US" sz="1200" dirty="0"/>
              <a:t>백트래킹</a:t>
            </a:r>
            <a:r>
              <a:rPr lang="en-US" altLang="ko-KR" sz="1200" dirty="0"/>
              <a:t>(Backtracking)</a:t>
            </a:r>
            <a:r>
              <a:rPr lang="ko-KR" altLang="en-US" sz="3600" dirty="0">
                <a:solidFill>
                  <a:srgbClr val="009CE1"/>
                </a:solidFill>
              </a:rPr>
              <a:t/>
            </a:r>
            <a:br>
              <a:rPr lang="ko-KR" altLang="en-US" sz="3600" dirty="0">
                <a:solidFill>
                  <a:srgbClr val="009CE1"/>
                </a:solidFill>
              </a:rPr>
            </a:br>
            <a:r>
              <a:rPr lang="ko-KR" altLang="en-US" dirty="0" smtClean="0"/>
              <a:t>예제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숫자 배치하기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검정 </a:t>
            </a:r>
            <a:r>
              <a:rPr lang="en-US" altLang="ko-KR" dirty="0"/>
              <a:t>Advanced </a:t>
            </a:r>
            <a:r>
              <a:rPr lang="ko-KR" altLang="en-US" dirty="0"/>
              <a:t>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4104" y="685800"/>
            <a:ext cx="8086724" cy="84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4127" lvl="0" indent="-164127" defTabSz="844083">
              <a:lnSpc>
                <a:spcPct val="150000"/>
              </a:lnSpc>
              <a:spcAft>
                <a:spcPts val="462"/>
              </a:spcAft>
              <a:buSzPct val="130000"/>
              <a:buFont typeface="Arial" pitchFamily="34" charset="0"/>
              <a:buChar char="•"/>
            </a:pPr>
            <a:r>
              <a:rPr lang="ko-KR" altLang="en-US" sz="1600" b="1" dirty="0">
                <a:solidFill>
                  <a:prstClr val="black"/>
                </a:solidFill>
              </a:rPr>
              <a:t> 접근 </a:t>
            </a:r>
            <a:r>
              <a:rPr lang="en-US" altLang="ko-KR" sz="1600" b="1" dirty="0">
                <a:solidFill>
                  <a:prstClr val="black"/>
                </a:solidFill>
              </a:rPr>
              <a:t>: </a:t>
            </a:r>
            <a:r>
              <a:rPr lang="ko-KR" altLang="en-US" sz="1600" b="1" dirty="0" smtClean="0">
                <a:solidFill>
                  <a:prstClr val="black"/>
                </a:solidFill>
              </a:rPr>
              <a:t>수열의 첫 번째 위치부터 나열할 수 있는 수에 </a:t>
            </a:r>
            <a:r>
              <a:rPr lang="ko-KR" altLang="en-US" sz="1600" b="1" dirty="0">
                <a:solidFill>
                  <a:prstClr val="black"/>
                </a:solidFill>
              </a:rPr>
              <a:t>대해 백트래킹 기법 사용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pPr lvl="0" defTabSz="844083">
              <a:lnSpc>
                <a:spcPct val="150000"/>
              </a:lnSpc>
              <a:spcAft>
                <a:spcPts val="462"/>
              </a:spcAft>
              <a:buSzPct val="130000"/>
            </a:pPr>
            <a:r>
              <a:rPr lang="ko-KR" altLang="en-US" sz="1400" dirty="0" smtClean="0">
                <a:solidFill>
                  <a:prstClr val="black"/>
                </a:solidFill>
              </a:rPr>
              <a:t>   </a:t>
            </a:r>
            <a:r>
              <a:rPr lang="en-US" altLang="ko-KR" sz="1400" dirty="0" smtClean="0">
                <a:solidFill>
                  <a:prstClr val="black"/>
                </a:solidFill>
              </a:rPr>
              <a:t>- N</a:t>
            </a:r>
            <a:r>
              <a:rPr lang="ko-KR" altLang="en-US" sz="1400" dirty="0" smtClean="0">
                <a:solidFill>
                  <a:prstClr val="black"/>
                </a:solidFill>
              </a:rPr>
              <a:t>개의 숫자들 </a:t>
            </a:r>
            <a:r>
              <a:rPr lang="ko-KR" altLang="en-US" sz="1400" dirty="0">
                <a:solidFill>
                  <a:prstClr val="black"/>
                </a:solidFill>
              </a:rPr>
              <a:t>중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아직 나열되지 않은 숫자들을 </a:t>
            </a:r>
            <a:r>
              <a:rPr lang="ko-KR" altLang="en-US" sz="1400" dirty="0" smtClean="0">
                <a:solidFill>
                  <a:prstClr val="black"/>
                </a:solidFill>
              </a:rPr>
              <a:t>배치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01597" y="3430719"/>
            <a:ext cx="400048" cy="384951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1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816185" y="2428090"/>
            <a:ext cx="400048" cy="384951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1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123774" y="2856041"/>
            <a:ext cx="281264" cy="27065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2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123774" y="2555192"/>
            <a:ext cx="281264" cy="27065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1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123774" y="3153292"/>
            <a:ext cx="281264" cy="270650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3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16185" y="3214714"/>
            <a:ext cx="400048" cy="384951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2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816185" y="4047340"/>
            <a:ext cx="400048" cy="384951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3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678885" y="2349838"/>
            <a:ext cx="161895" cy="14162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678885" y="2523307"/>
            <a:ext cx="161895" cy="14162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678885" y="2685146"/>
            <a:ext cx="161895" cy="14162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678885" y="2855060"/>
            <a:ext cx="161895" cy="141623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>
            <a:stCxn id="12" idx="6"/>
            <a:endCxn id="24" idx="2"/>
          </p:cNvCxnSpPr>
          <p:nvPr/>
        </p:nvCxnSpPr>
        <p:spPr>
          <a:xfrm flipV="1">
            <a:off x="901645" y="2620566"/>
            <a:ext cx="914540" cy="1002629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12" idx="6"/>
            <a:endCxn id="31" idx="2"/>
          </p:cNvCxnSpPr>
          <p:nvPr/>
        </p:nvCxnSpPr>
        <p:spPr>
          <a:xfrm flipV="1">
            <a:off x="901645" y="3407190"/>
            <a:ext cx="914540" cy="216005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12" idx="6"/>
            <a:endCxn id="32" idx="2"/>
          </p:cNvCxnSpPr>
          <p:nvPr/>
        </p:nvCxnSpPr>
        <p:spPr>
          <a:xfrm>
            <a:off x="901645" y="3623195"/>
            <a:ext cx="914540" cy="616621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12" idx="6"/>
            <a:endCxn id="210" idx="2"/>
          </p:cNvCxnSpPr>
          <p:nvPr/>
        </p:nvCxnSpPr>
        <p:spPr>
          <a:xfrm>
            <a:off x="901645" y="3623195"/>
            <a:ext cx="914540" cy="1517838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31" idx="6"/>
            <a:endCxn id="28" idx="2"/>
          </p:cNvCxnSpPr>
          <p:nvPr/>
        </p:nvCxnSpPr>
        <p:spPr>
          <a:xfrm flipV="1">
            <a:off x="2216233" y="2690517"/>
            <a:ext cx="907541" cy="716673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31" idx="6"/>
            <a:endCxn id="27" idx="2"/>
          </p:cNvCxnSpPr>
          <p:nvPr/>
        </p:nvCxnSpPr>
        <p:spPr>
          <a:xfrm flipV="1">
            <a:off x="2216233" y="2991366"/>
            <a:ext cx="907541" cy="415824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1" idx="6"/>
            <a:endCxn id="30" idx="2"/>
          </p:cNvCxnSpPr>
          <p:nvPr/>
        </p:nvCxnSpPr>
        <p:spPr>
          <a:xfrm flipV="1">
            <a:off x="2216233" y="3288617"/>
            <a:ext cx="907541" cy="118573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31" idx="6"/>
            <a:endCxn id="104" idx="2"/>
          </p:cNvCxnSpPr>
          <p:nvPr/>
        </p:nvCxnSpPr>
        <p:spPr>
          <a:xfrm>
            <a:off x="2216233" y="3407190"/>
            <a:ext cx="907541" cy="183188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30" idx="6"/>
            <a:endCxn id="34" idx="2"/>
          </p:cNvCxnSpPr>
          <p:nvPr/>
        </p:nvCxnSpPr>
        <p:spPr>
          <a:xfrm flipV="1">
            <a:off x="3405038" y="2420650"/>
            <a:ext cx="1273847" cy="867967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30" idx="6"/>
            <a:endCxn id="37" idx="2"/>
          </p:cNvCxnSpPr>
          <p:nvPr/>
        </p:nvCxnSpPr>
        <p:spPr>
          <a:xfrm flipV="1">
            <a:off x="3405038" y="2594119"/>
            <a:ext cx="1273847" cy="694498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30" idx="6"/>
            <a:endCxn id="38" idx="2"/>
          </p:cNvCxnSpPr>
          <p:nvPr/>
        </p:nvCxnSpPr>
        <p:spPr>
          <a:xfrm flipV="1">
            <a:off x="3405038" y="2755958"/>
            <a:ext cx="1273847" cy="532659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30" idx="6"/>
            <a:endCxn id="39" idx="2"/>
          </p:cNvCxnSpPr>
          <p:nvPr/>
        </p:nvCxnSpPr>
        <p:spPr>
          <a:xfrm flipV="1">
            <a:off x="3405038" y="2925872"/>
            <a:ext cx="1273847" cy="362745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/>
          <p:cNvSpPr/>
          <p:nvPr/>
        </p:nvSpPr>
        <p:spPr>
          <a:xfrm>
            <a:off x="3123774" y="3455053"/>
            <a:ext cx="281264" cy="270650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4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4678885" y="3028023"/>
            <a:ext cx="161895" cy="14162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4678885" y="3185237"/>
            <a:ext cx="161895" cy="14162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4678885" y="3350188"/>
            <a:ext cx="161895" cy="141623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4678885" y="3515099"/>
            <a:ext cx="161895" cy="14162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cxnSp>
        <p:nvCxnSpPr>
          <p:cNvPr id="109" name="직선 연결선 108"/>
          <p:cNvCxnSpPr>
            <a:stCxn id="104" idx="6"/>
            <a:endCxn id="105" idx="2"/>
          </p:cNvCxnSpPr>
          <p:nvPr/>
        </p:nvCxnSpPr>
        <p:spPr>
          <a:xfrm flipV="1">
            <a:off x="3405038" y="3098835"/>
            <a:ext cx="1273847" cy="491543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stCxn id="104" idx="6"/>
            <a:endCxn id="106" idx="2"/>
          </p:cNvCxnSpPr>
          <p:nvPr/>
        </p:nvCxnSpPr>
        <p:spPr>
          <a:xfrm flipV="1">
            <a:off x="3405038" y="3256049"/>
            <a:ext cx="1273847" cy="334329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>
            <a:stCxn id="104" idx="6"/>
            <a:endCxn id="107" idx="2"/>
          </p:cNvCxnSpPr>
          <p:nvPr/>
        </p:nvCxnSpPr>
        <p:spPr>
          <a:xfrm flipV="1">
            <a:off x="3405038" y="3421000"/>
            <a:ext cx="1273847" cy="169378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>
            <a:stCxn id="104" idx="6"/>
            <a:endCxn id="108" idx="2"/>
          </p:cNvCxnSpPr>
          <p:nvPr/>
        </p:nvCxnSpPr>
        <p:spPr>
          <a:xfrm flipV="1">
            <a:off x="3405038" y="3585911"/>
            <a:ext cx="1273847" cy="4467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타원 149"/>
          <p:cNvSpPr/>
          <p:nvPr/>
        </p:nvSpPr>
        <p:spPr>
          <a:xfrm>
            <a:off x="3123774" y="4463852"/>
            <a:ext cx="281264" cy="27065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3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3123774" y="3842727"/>
            <a:ext cx="281264" cy="27065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1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3123774" y="4145559"/>
            <a:ext cx="281264" cy="270650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2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53" name="타원 152"/>
          <p:cNvSpPr/>
          <p:nvPr/>
        </p:nvSpPr>
        <p:spPr>
          <a:xfrm>
            <a:off x="4678885" y="3688999"/>
            <a:ext cx="161895" cy="14162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4" name="타원 153"/>
          <p:cNvSpPr/>
          <p:nvPr/>
        </p:nvSpPr>
        <p:spPr>
          <a:xfrm>
            <a:off x="4678885" y="3864442"/>
            <a:ext cx="161895" cy="14162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4678885" y="4032768"/>
            <a:ext cx="161895" cy="14162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4678885" y="4206151"/>
            <a:ext cx="161895" cy="141623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cxnSp>
        <p:nvCxnSpPr>
          <p:cNvPr id="157" name="직선 연결선 156"/>
          <p:cNvCxnSpPr>
            <a:stCxn id="32" idx="6"/>
            <a:endCxn id="151" idx="2"/>
          </p:cNvCxnSpPr>
          <p:nvPr/>
        </p:nvCxnSpPr>
        <p:spPr>
          <a:xfrm flipV="1">
            <a:off x="2216233" y="3978052"/>
            <a:ext cx="907541" cy="261764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>
            <a:stCxn id="32" idx="6"/>
            <a:endCxn id="150" idx="2"/>
          </p:cNvCxnSpPr>
          <p:nvPr/>
        </p:nvCxnSpPr>
        <p:spPr>
          <a:xfrm>
            <a:off x="2216233" y="4239816"/>
            <a:ext cx="907541" cy="359361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>
            <a:stCxn id="32" idx="6"/>
            <a:endCxn id="152" idx="2"/>
          </p:cNvCxnSpPr>
          <p:nvPr/>
        </p:nvCxnSpPr>
        <p:spPr>
          <a:xfrm>
            <a:off x="2216233" y="4239816"/>
            <a:ext cx="907541" cy="41068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>
            <a:stCxn id="32" idx="6"/>
            <a:endCxn id="165" idx="2"/>
          </p:cNvCxnSpPr>
          <p:nvPr/>
        </p:nvCxnSpPr>
        <p:spPr>
          <a:xfrm>
            <a:off x="2216233" y="4239816"/>
            <a:ext cx="907541" cy="695247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>
            <a:stCxn id="152" idx="6"/>
            <a:endCxn id="153" idx="2"/>
          </p:cNvCxnSpPr>
          <p:nvPr/>
        </p:nvCxnSpPr>
        <p:spPr>
          <a:xfrm flipV="1">
            <a:off x="3405038" y="3759811"/>
            <a:ext cx="1273847" cy="521073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>
            <a:stCxn id="152" idx="6"/>
            <a:endCxn id="154" idx="2"/>
          </p:cNvCxnSpPr>
          <p:nvPr/>
        </p:nvCxnSpPr>
        <p:spPr>
          <a:xfrm flipV="1">
            <a:off x="3405038" y="3935254"/>
            <a:ext cx="1273847" cy="34563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>
            <a:stCxn id="152" idx="6"/>
            <a:endCxn id="155" idx="2"/>
          </p:cNvCxnSpPr>
          <p:nvPr/>
        </p:nvCxnSpPr>
        <p:spPr>
          <a:xfrm flipV="1">
            <a:off x="3405038" y="4103580"/>
            <a:ext cx="1273847" cy="177304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152" idx="6"/>
            <a:endCxn id="156" idx="2"/>
          </p:cNvCxnSpPr>
          <p:nvPr/>
        </p:nvCxnSpPr>
        <p:spPr>
          <a:xfrm flipV="1">
            <a:off x="3405038" y="4276963"/>
            <a:ext cx="1273847" cy="3921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타원 164"/>
          <p:cNvSpPr/>
          <p:nvPr/>
        </p:nvSpPr>
        <p:spPr>
          <a:xfrm>
            <a:off x="3123774" y="4799738"/>
            <a:ext cx="281264" cy="270650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4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66" name="타원 165"/>
          <p:cNvSpPr/>
          <p:nvPr/>
        </p:nvSpPr>
        <p:spPr>
          <a:xfrm>
            <a:off x="4681687" y="4374213"/>
            <a:ext cx="161895" cy="14162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7" name="타원 166"/>
          <p:cNvSpPr/>
          <p:nvPr/>
        </p:nvSpPr>
        <p:spPr>
          <a:xfrm>
            <a:off x="4681687" y="4538114"/>
            <a:ext cx="161895" cy="141623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8" name="타원 167"/>
          <p:cNvSpPr/>
          <p:nvPr/>
        </p:nvSpPr>
        <p:spPr>
          <a:xfrm>
            <a:off x="4681687" y="4696441"/>
            <a:ext cx="161895" cy="14162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4681687" y="4850817"/>
            <a:ext cx="161895" cy="14162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cxnSp>
        <p:nvCxnSpPr>
          <p:cNvPr id="170" name="직선 연결선 169"/>
          <p:cNvCxnSpPr>
            <a:stCxn id="165" idx="6"/>
            <a:endCxn id="166" idx="2"/>
          </p:cNvCxnSpPr>
          <p:nvPr/>
        </p:nvCxnSpPr>
        <p:spPr>
          <a:xfrm flipV="1">
            <a:off x="3405038" y="4445025"/>
            <a:ext cx="1276649" cy="490038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>
            <a:stCxn id="165" idx="6"/>
            <a:endCxn id="167" idx="2"/>
          </p:cNvCxnSpPr>
          <p:nvPr/>
        </p:nvCxnSpPr>
        <p:spPr>
          <a:xfrm flipV="1">
            <a:off x="3405038" y="4608926"/>
            <a:ext cx="1276649" cy="326137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>
            <a:stCxn id="165" idx="6"/>
            <a:endCxn id="168" idx="2"/>
          </p:cNvCxnSpPr>
          <p:nvPr/>
        </p:nvCxnSpPr>
        <p:spPr>
          <a:xfrm flipV="1">
            <a:off x="3405038" y="4767253"/>
            <a:ext cx="1276649" cy="16781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>
            <a:stCxn id="165" idx="6"/>
            <a:endCxn id="169" idx="2"/>
          </p:cNvCxnSpPr>
          <p:nvPr/>
        </p:nvCxnSpPr>
        <p:spPr>
          <a:xfrm flipV="1">
            <a:off x="3405038" y="4921629"/>
            <a:ext cx="1276649" cy="13434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타원 209"/>
          <p:cNvSpPr/>
          <p:nvPr/>
        </p:nvSpPr>
        <p:spPr>
          <a:xfrm>
            <a:off x="1816185" y="4948557"/>
            <a:ext cx="400048" cy="384951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4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11" name="타원 210"/>
          <p:cNvSpPr/>
          <p:nvPr/>
        </p:nvSpPr>
        <p:spPr>
          <a:xfrm>
            <a:off x="3123774" y="6114737"/>
            <a:ext cx="281264" cy="27065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4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12" name="타원 211"/>
          <p:cNvSpPr/>
          <p:nvPr/>
        </p:nvSpPr>
        <p:spPr>
          <a:xfrm>
            <a:off x="3123774" y="5160342"/>
            <a:ext cx="281264" cy="27065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1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13" name="타원 212"/>
          <p:cNvSpPr/>
          <p:nvPr/>
        </p:nvSpPr>
        <p:spPr>
          <a:xfrm>
            <a:off x="3123774" y="5481301"/>
            <a:ext cx="281264" cy="270650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2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14" name="타원 213"/>
          <p:cNvSpPr/>
          <p:nvPr/>
        </p:nvSpPr>
        <p:spPr>
          <a:xfrm>
            <a:off x="4681688" y="5027739"/>
            <a:ext cx="161895" cy="14162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15" name="타원 214"/>
          <p:cNvSpPr/>
          <p:nvPr/>
        </p:nvSpPr>
        <p:spPr>
          <a:xfrm>
            <a:off x="4681688" y="5191640"/>
            <a:ext cx="161895" cy="14162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16" name="타원 215"/>
          <p:cNvSpPr/>
          <p:nvPr/>
        </p:nvSpPr>
        <p:spPr>
          <a:xfrm>
            <a:off x="4681688" y="5349967"/>
            <a:ext cx="161895" cy="141623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17" name="타원 216"/>
          <p:cNvSpPr/>
          <p:nvPr/>
        </p:nvSpPr>
        <p:spPr>
          <a:xfrm>
            <a:off x="4681688" y="5523393"/>
            <a:ext cx="161895" cy="14162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cxnSp>
        <p:nvCxnSpPr>
          <p:cNvPr id="218" name="직선 연결선 217"/>
          <p:cNvCxnSpPr>
            <a:stCxn id="210" idx="6"/>
            <a:endCxn id="212" idx="2"/>
          </p:cNvCxnSpPr>
          <p:nvPr/>
        </p:nvCxnSpPr>
        <p:spPr>
          <a:xfrm>
            <a:off x="2216233" y="5141033"/>
            <a:ext cx="907541" cy="154634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/>
          <p:cNvCxnSpPr>
            <a:stCxn id="210" idx="6"/>
            <a:endCxn id="211" idx="2"/>
          </p:cNvCxnSpPr>
          <p:nvPr/>
        </p:nvCxnSpPr>
        <p:spPr>
          <a:xfrm>
            <a:off x="2216233" y="5141033"/>
            <a:ext cx="907541" cy="1109029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/>
          <p:cNvCxnSpPr>
            <a:stCxn id="210" idx="6"/>
            <a:endCxn id="213" idx="2"/>
          </p:cNvCxnSpPr>
          <p:nvPr/>
        </p:nvCxnSpPr>
        <p:spPr>
          <a:xfrm>
            <a:off x="2216233" y="5141033"/>
            <a:ext cx="907541" cy="475593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/>
          <p:cNvCxnSpPr>
            <a:stCxn id="210" idx="6"/>
            <a:endCxn id="226" idx="2"/>
          </p:cNvCxnSpPr>
          <p:nvPr/>
        </p:nvCxnSpPr>
        <p:spPr>
          <a:xfrm>
            <a:off x="2216233" y="5141033"/>
            <a:ext cx="907541" cy="805488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/>
          <p:cNvCxnSpPr>
            <a:stCxn id="213" idx="6"/>
            <a:endCxn id="214" idx="2"/>
          </p:cNvCxnSpPr>
          <p:nvPr/>
        </p:nvCxnSpPr>
        <p:spPr>
          <a:xfrm flipV="1">
            <a:off x="3405038" y="5098551"/>
            <a:ext cx="1276650" cy="518075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/>
          <p:cNvCxnSpPr>
            <a:stCxn id="213" idx="6"/>
            <a:endCxn id="215" idx="2"/>
          </p:cNvCxnSpPr>
          <p:nvPr/>
        </p:nvCxnSpPr>
        <p:spPr>
          <a:xfrm flipV="1">
            <a:off x="3405038" y="5262452"/>
            <a:ext cx="1276650" cy="354174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/>
          <p:cNvCxnSpPr>
            <a:stCxn id="213" idx="6"/>
            <a:endCxn id="216" idx="2"/>
          </p:cNvCxnSpPr>
          <p:nvPr/>
        </p:nvCxnSpPr>
        <p:spPr>
          <a:xfrm flipV="1">
            <a:off x="3405038" y="5420779"/>
            <a:ext cx="1276650" cy="195847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/>
          <p:cNvCxnSpPr>
            <a:stCxn id="213" idx="6"/>
            <a:endCxn id="217" idx="2"/>
          </p:cNvCxnSpPr>
          <p:nvPr/>
        </p:nvCxnSpPr>
        <p:spPr>
          <a:xfrm flipV="1">
            <a:off x="3405038" y="5594205"/>
            <a:ext cx="1276650" cy="22421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타원 225"/>
          <p:cNvSpPr/>
          <p:nvPr/>
        </p:nvSpPr>
        <p:spPr>
          <a:xfrm>
            <a:off x="3123774" y="5811196"/>
            <a:ext cx="281264" cy="270650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3</a:t>
            </a:r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27" name="타원 226"/>
          <p:cNvSpPr/>
          <p:nvPr/>
        </p:nvSpPr>
        <p:spPr>
          <a:xfrm>
            <a:off x="4684496" y="5710838"/>
            <a:ext cx="161895" cy="14162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28" name="타원 227"/>
          <p:cNvSpPr/>
          <p:nvPr/>
        </p:nvSpPr>
        <p:spPr>
          <a:xfrm>
            <a:off x="4681686" y="5893326"/>
            <a:ext cx="161895" cy="141623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29" name="타원 228"/>
          <p:cNvSpPr/>
          <p:nvPr/>
        </p:nvSpPr>
        <p:spPr>
          <a:xfrm>
            <a:off x="4681686" y="6070703"/>
            <a:ext cx="161895" cy="14162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30" name="타원 229"/>
          <p:cNvSpPr/>
          <p:nvPr/>
        </p:nvSpPr>
        <p:spPr>
          <a:xfrm>
            <a:off x="4681686" y="6253654"/>
            <a:ext cx="161895" cy="14162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cxnSp>
        <p:nvCxnSpPr>
          <p:cNvPr id="231" name="직선 연결선 230"/>
          <p:cNvCxnSpPr>
            <a:stCxn id="226" idx="6"/>
            <a:endCxn id="227" idx="2"/>
          </p:cNvCxnSpPr>
          <p:nvPr/>
        </p:nvCxnSpPr>
        <p:spPr>
          <a:xfrm flipV="1">
            <a:off x="3405038" y="5781650"/>
            <a:ext cx="1279458" cy="164871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231"/>
          <p:cNvCxnSpPr>
            <a:stCxn id="226" idx="6"/>
            <a:endCxn id="228" idx="2"/>
          </p:cNvCxnSpPr>
          <p:nvPr/>
        </p:nvCxnSpPr>
        <p:spPr>
          <a:xfrm>
            <a:off x="3405038" y="5946521"/>
            <a:ext cx="1276648" cy="17617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/>
          <p:cNvCxnSpPr>
            <a:stCxn id="226" idx="6"/>
            <a:endCxn id="229" idx="2"/>
          </p:cNvCxnSpPr>
          <p:nvPr/>
        </p:nvCxnSpPr>
        <p:spPr>
          <a:xfrm>
            <a:off x="3405038" y="5946521"/>
            <a:ext cx="1276648" cy="194994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/>
          <p:cNvCxnSpPr>
            <a:stCxn id="226" idx="6"/>
            <a:endCxn id="230" idx="2"/>
          </p:cNvCxnSpPr>
          <p:nvPr/>
        </p:nvCxnSpPr>
        <p:spPr>
          <a:xfrm>
            <a:off x="3405038" y="5946521"/>
            <a:ext cx="1276648" cy="377945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타원 384"/>
          <p:cNvSpPr/>
          <p:nvPr/>
        </p:nvSpPr>
        <p:spPr>
          <a:xfrm>
            <a:off x="720382" y="5675116"/>
            <a:ext cx="233295" cy="220759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391" name="타원 390"/>
          <p:cNvSpPr/>
          <p:nvPr/>
        </p:nvSpPr>
        <p:spPr>
          <a:xfrm>
            <a:off x="720382" y="5979667"/>
            <a:ext cx="233295" cy="220759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158" name="TextBox 1157"/>
          <p:cNvSpPr txBox="1"/>
          <p:nvPr/>
        </p:nvSpPr>
        <p:spPr>
          <a:xfrm>
            <a:off x="920269" y="5646541"/>
            <a:ext cx="1685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나열할 수 없는 숫자</a:t>
            </a:r>
            <a:endParaRPr lang="ko-KR" altLang="en-US" sz="1200" dirty="0" err="1" smtClean="0"/>
          </a:p>
        </p:txBody>
      </p:sp>
      <p:sp>
        <p:nvSpPr>
          <p:cNvPr id="393" name="TextBox 392"/>
          <p:cNvSpPr txBox="1"/>
          <p:nvPr/>
        </p:nvSpPr>
        <p:spPr>
          <a:xfrm>
            <a:off x="920269" y="5951218"/>
            <a:ext cx="1685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나열할 수 있는 숫자</a:t>
            </a:r>
          </a:p>
        </p:txBody>
      </p:sp>
      <p:sp>
        <p:nvSpPr>
          <p:cNvPr id="1159" name="TextBox 1158"/>
          <p:cNvSpPr txBox="1"/>
          <p:nvPr/>
        </p:nvSpPr>
        <p:spPr>
          <a:xfrm>
            <a:off x="538391" y="4259830"/>
            <a:ext cx="430887" cy="15922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 b="1" dirty="0" smtClean="0"/>
              <a:t>.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    </a:t>
            </a:r>
            <a:r>
              <a:rPr lang="en-US" altLang="ko-KR" sz="1600" b="1" dirty="0" smtClean="0"/>
              <a:t>.     .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4790330" y="2787371"/>
            <a:ext cx="36678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-&gt; 1   2   3   4 -&gt; </a:t>
            </a:r>
            <a:r>
              <a:rPr lang="ko-KR" altLang="en-US" sz="1000" b="1" dirty="0" smtClean="0"/>
              <a:t>최종 점수 </a:t>
            </a:r>
            <a:r>
              <a:rPr lang="en-US" altLang="ko-KR" sz="1000" b="1" dirty="0" smtClean="0"/>
              <a:t>= 60 + 0 + 400 + 230 = 690</a:t>
            </a:r>
            <a:endParaRPr lang="ko-KR" altLang="en-US" sz="1000" b="1" dirty="0" smtClean="0"/>
          </a:p>
        </p:txBody>
      </p:sp>
      <p:sp>
        <p:nvSpPr>
          <p:cNvPr id="396" name="TextBox 395"/>
          <p:cNvSpPr txBox="1"/>
          <p:nvPr/>
        </p:nvSpPr>
        <p:spPr>
          <a:xfrm>
            <a:off x="4790330" y="3286527"/>
            <a:ext cx="36678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-&gt; 1   2   4   3 -&gt; </a:t>
            </a:r>
            <a:r>
              <a:rPr lang="ko-KR" altLang="en-US" sz="1000" b="1" dirty="0" smtClean="0"/>
              <a:t>최종 점수 </a:t>
            </a:r>
            <a:r>
              <a:rPr lang="en-US" altLang="ko-KR" sz="1000" b="1" dirty="0" smtClean="0"/>
              <a:t>= 60 + 0 + 190 + 60 = 310</a:t>
            </a:r>
            <a:endParaRPr lang="ko-KR" altLang="en-US" sz="1000" b="1" dirty="0" smtClean="0"/>
          </a:p>
        </p:txBody>
      </p:sp>
      <p:sp>
        <p:nvSpPr>
          <p:cNvPr id="397" name="TextBox 396"/>
          <p:cNvSpPr txBox="1"/>
          <p:nvPr/>
        </p:nvSpPr>
        <p:spPr>
          <a:xfrm>
            <a:off x="4790330" y="4145279"/>
            <a:ext cx="3934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-&gt; 1   3   2   4 -&gt; </a:t>
            </a:r>
            <a:r>
              <a:rPr lang="ko-KR" altLang="en-US" sz="1000" b="1" dirty="0" smtClean="0"/>
              <a:t>최종 점수 </a:t>
            </a:r>
            <a:r>
              <a:rPr lang="en-US" altLang="ko-KR" sz="1000" b="1" dirty="0" smtClean="0"/>
              <a:t>= 60 + 300 + 120 + 230 = 710</a:t>
            </a:r>
            <a:endParaRPr lang="ko-KR" altLang="en-US" sz="1000" b="1" dirty="0" smtClean="0"/>
          </a:p>
        </p:txBody>
      </p:sp>
      <p:sp>
        <p:nvSpPr>
          <p:cNvPr id="398" name="TextBox 397"/>
          <p:cNvSpPr txBox="1"/>
          <p:nvPr/>
        </p:nvSpPr>
        <p:spPr>
          <a:xfrm>
            <a:off x="4790330" y="4504641"/>
            <a:ext cx="3840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-&gt; 1   3   4   2 -&gt; </a:t>
            </a:r>
            <a:r>
              <a:rPr lang="ko-KR" altLang="en-US" sz="1000" b="1" dirty="0" smtClean="0"/>
              <a:t>최종 점수 </a:t>
            </a:r>
            <a:r>
              <a:rPr lang="en-US" altLang="ko-KR" sz="1000" b="1" dirty="0" smtClean="0"/>
              <a:t>= 60 + 300 + 190 + 70 = 620</a:t>
            </a:r>
            <a:endParaRPr lang="ko-KR" altLang="en-US" sz="1000" b="1" dirty="0" smtClean="0"/>
          </a:p>
        </p:txBody>
      </p:sp>
      <p:sp>
        <p:nvSpPr>
          <p:cNvPr id="399" name="TextBox 398"/>
          <p:cNvSpPr txBox="1"/>
          <p:nvPr/>
        </p:nvSpPr>
        <p:spPr>
          <a:xfrm>
            <a:off x="4790330" y="5277172"/>
            <a:ext cx="3934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-&gt; 1   4   2   3 -&gt; </a:t>
            </a:r>
            <a:r>
              <a:rPr lang="ko-KR" altLang="en-US" sz="1000" b="1" dirty="0" smtClean="0"/>
              <a:t>최종 점수 </a:t>
            </a:r>
            <a:r>
              <a:rPr lang="en-US" altLang="ko-KR" sz="1000" b="1" dirty="0" smtClean="0"/>
              <a:t>= 60 + 350 + 120 + 60 = 590</a:t>
            </a:r>
            <a:endParaRPr lang="ko-KR" altLang="en-US" sz="1000" b="1" dirty="0" smtClean="0"/>
          </a:p>
        </p:txBody>
      </p:sp>
      <p:sp>
        <p:nvSpPr>
          <p:cNvPr id="400" name="TextBox 399"/>
          <p:cNvSpPr txBox="1"/>
          <p:nvPr/>
        </p:nvSpPr>
        <p:spPr>
          <a:xfrm>
            <a:off x="4790330" y="5846506"/>
            <a:ext cx="3934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-&gt; 1   4   3   2 -&gt; </a:t>
            </a:r>
            <a:r>
              <a:rPr lang="ko-KR" altLang="en-US" sz="1000" b="1" dirty="0" smtClean="0"/>
              <a:t>최종 점수 </a:t>
            </a:r>
            <a:r>
              <a:rPr lang="en-US" altLang="ko-KR" sz="1000" b="1" dirty="0" smtClean="0"/>
              <a:t>= 60 + 350 + 400 + 70 = 880</a:t>
            </a:r>
            <a:endParaRPr lang="ko-KR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181601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I. Intro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 smtClean="0"/>
              <a:t>학습 사이트 사용법 </a:t>
            </a:r>
            <a:r>
              <a:rPr lang="en-US" altLang="ko-KR" sz="1800" dirty="0" smtClean="0"/>
              <a:t>- SW</a:t>
            </a:r>
            <a:r>
              <a:rPr lang="ko-KR" altLang="en-US" sz="1800" dirty="0" smtClean="0"/>
              <a:t>검정 문제풀이 </a:t>
            </a:r>
            <a:r>
              <a:rPr lang="en-US" altLang="ko-KR" sz="1800" dirty="0" smtClean="0"/>
              <a:t>Site </a:t>
            </a:r>
            <a:r>
              <a:rPr lang="ko-KR" altLang="en-US" sz="1800" dirty="0" smtClean="0"/>
              <a:t>이용하기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검정 </a:t>
            </a:r>
            <a:r>
              <a:rPr lang="en-US" altLang="ko-KR" dirty="0"/>
              <a:t>Advanced</a:t>
            </a:r>
            <a:r>
              <a:rPr lang="ko-KR" altLang="en-US" dirty="0"/>
              <a:t> 과정</a:t>
            </a:r>
          </a:p>
          <a:p>
            <a:endParaRPr lang="ko-KR" altLang="en-US" dirty="0"/>
          </a:p>
        </p:txBody>
      </p:sp>
      <p:sp>
        <p:nvSpPr>
          <p:cNvPr id="6" name="텍스트 개체 틀 1"/>
          <p:cNvSpPr>
            <a:spLocks noGrp="1"/>
          </p:cNvSpPr>
          <p:nvPr>
            <p:ph type="body" idx="1"/>
          </p:nvPr>
        </p:nvSpPr>
        <p:spPr>
          <a:xfrm>
            <a:off x="515539" y="861394"/>
            <a:ext cx="8111181" cy="767407"/>
          </a:xfrm>
        </p:spPr>
        <p:txBody>
          <a:bodyPr/>
          <a:lstStyle/>
          <a:p>
            <a:r>
              <a:rPr lang="ko-KR" altLang="en-US" smtClean="0"/>
              <a:t>문제풀기</a:t>
            </a:r>
            <a:endParaRPr lang="en-US" altLang="ko-KR" smtClean="0"/>
          </a:p>
          <a:p>
            <a:r>
              <a:rPr lang="en-US" altLang="ko-KR" smtClean="0"/>
              <a:t>   </a:t>
            </a:r>
            <a:r>
              <a:rPr lang="ko-KR" altLang="en-US" smtClean="0"/>
              <a:t>풀고싶</a:t>
            </a:r>
            <a:r>
              <a:rPr lang="ko-KR" altLang="en-US"/>
              <a:t>은 </a:t>
            </a:r>
            <a:r>
              <a:rPr lang="ko-KR" altLang="en-US" smtClean="0"/>
              <a:t>문제 클릭 </a:t>
            </a:r>
            <a:r>
              <a:rPr lang="en-US" altLang="ko-KR" smtClean="0"/>
              <a:t>=&gt; </a:t>
            </a:r>
            <a:r>
              <a:rPr lang="ko-KR" altLang="en-US" smtClean="0"/>
              <a:t>소스작성</a:t>
            </a:r>
            <a:r>
              <a:rPr lang="en-US" altLang="ko-KR" smtClean="0"/>
              <a:t> =&gt; </a:t>
            </a:r>
            <a:r>
              <a:rPr lang="ko-KR" altLang="en-US" smtClean="0"/>
              <a:t>제출언어를 선택하여 소스 붙여넣기 후 제출</a:t>
            </a:r>
            <a:endParaRPr lang="en-US" altLang="ko-KR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530389"/>
            <a:ext cx="7067550" cy="498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782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VI. </a:t>
            </a:r>
            <a:r>
              <a:rPr lang="ko-KR" altLang="en-US" sz="1200" dirty="0"/>
              <a:t>백트래킹</a:t>
            </a:r>
            <a:r>
              <a:rPr lang="en-US" altLang="ko-KR" sz="1200" dirty="0"/>
              <a:t>(Backtracking)</a:t>
            </a:r>
            <a:r>
              <a:rPr lang="ko-KR" altLang="en-US" sz="3600" dirty="0">
                <a:solidFill>
                  <a:srgbClr val="009CE1"/>
                </a:solidFill>
              </a:rPr>
              <a:t/>
            </a:r>
            <a:br>
              <a:rPr lang="ko-KR" altLang="en-US" sz="3600" dirty="0">
                <a:solidFill>
                  <a:srgbClr val="009CE1"/>
                </a:solidFill>
              </a:rPr>
            </a:br>
            <a:r>
              <a:rPr lang="ko-KR" altLang="en-US" dirty="0" smtClean="0"/>
              <a:t>예제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숫자 배치하기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검정 </a:t>
            </a:r>
            <a:r>
              <a:rPr lang="en-US" altLang="ko-KR" dirty="0"/>
              <a:t>Advanced </a:t>
            </a:r>
            <a:r>
              <a:rPr lang="ko-KR" altLang="en-US" dirty="0"/>
              <a:t>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4104" y="876300"/>
            <a:ext cx="808672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4127" lvl="0" indent="-164127" defTabSz="844083">
              <a:lnSpc>
                <a:spcPct val="150000"/>
              </a:lnSpc>
              <a:spcAft>
                <a:spcPts val="462"/>
              </a:spcAft>
              <a:buSzPct val="130000"/>
              <a:buFont typeface="Arial" pitchFamily="34" charset="0"/>
              <a:buChar char="•"/>
            </a:pPr>
            <a:r>
              <a:rPr lang="ko-KR" altLang="en-US" sz="1600" b="1" dirty="0">
                <a:solidFill>
                  <a:prstClr val="black"/>
                </a:solidFill>
              </a:rPr>
              <a:t> 백트래킹 함수 구현 예시 </a:t>
            </a:r>
            <a:r>
              <a:rPr lang="en-US" altLang="ko-KR" sz="1600" b="1" dirty="0">
                <a:solidFill>
                  <a:prstClr val="black"/>
                </a:solidFill>
              </a:rPr>
              <a:t>(Java</a:t>
            </a:r>
            <a:r>
              <a:rPr lang="en-US" altLang="ko-KR" sz="1600" b="1" dirty="0" smtClean="0">
                <a:solidFill>
                  <a:prstClr val="black"/>
                </a:solidFill>
              </a:rPr>
              <a:t>)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pic>
        <p:nvPicPr>
          <p:cNvPr id="2053" name="Picture 5" descr="C:\Users\SDS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04" y="1419225"/>
            <a:ext cx="7120988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18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rgbClr val="009CE1"/>
                </a:solidFill>
              </a:rPr>
              <a:t>V</a:t>
            </a:r>
            <a:r>
              <a:rPr lang="en-US" altLang="ko-KR" sz="1200" dirty="0"/>
              <a:t>I</a:t>
            </a:r>
            <a:r>
              <a:rPr lang="en-US" altLang="ko-KR" sz="1200" dirty="0" smtClean="0">
                <a:solidFill>
                  <a:srgbClr val="009CE1"/>
                </a:solidFill>
              </a:rPr>
              <a:t>. </a:t>
            </a:r>
            <a:r>
              <a:rPr lang="ko-KR" altLang="en-US" sz="1200" dirty="0" smtClean="0">
                <a:solidFill>
                  <a:srgbClr val="009CE1"/>
                </a:solidFill>
              </a:rPr>
              <a:t>백트래킹</a:t>
            </a:r>
            <a:r>
              <a:rPr lang="en-US" altLang="ko-KR" sz="1200" dirty="0" smtClean="0">
                <a:solidFill>
                  <a:srgbClr val="009CE1"/>
                </a:solidFill>
              </a:rPr>
              <a:t>(Backtracking)</a:t>
            </a:r>
            <a:r>
              <a:rPr lang="en-US" altLang="ko-KR" sz="1200" dirty="0">
                <a:solidFill>
                  <a:srgbClr val="009CE1"/>
                </a:solidFill>
              </a:rPr>
              <a:t/>
            </a:r>
            <a:br>
              <a:rPr lang="en-US" altLang="ko-KR" sz="1200" dirty="0">
                <a:solidFill>
                  <a:srgbClr val="009CE1"/>
                </a:solidFill>
              </a:rPr>
            </a:br>
            <a:r>
              <a:rPr lang="ko-KR" altLang="en-US" dirty="0" smtClean="0">
                <a:solidFill>
                  <a:srgbClr val="009CE1"/>
                </a:solidFill>
              </a:rPr>
              <a:t>추가 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6419749" y="3330579"/>
            <a:ext cx="2329020" cy="2329024"/>
            <a:chOff x="5939692" y="1391137"/>
            <a:chExt cx="2329020" cy="2329024"/>
          </a:xfrm>
        </p:grpSpPr>
        <p:grpSp>
          <p:nvGrpSpPr>
            <p:cNvPr id="9" name="그룹 8"/>
            <p:cNvGrpSpPr/>
            <p:nvPr/>
          </p:nvGrpSpPr>
          <p:grpSpPr>
            <a:xfrm>
              <a:off x="5939692" y="1391137"/>
              <a:ext cx="2329020" cy="2329024"/>
              <a:chOff x="1883508" y="1766277"/>
              <a:chExt cx="2329020" cy="2329024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1883508" y="1766277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18000" rIns="18000"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구현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/</a:t>
                </a:r>
              </a:p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시뮬레이션</a:t>
                </a: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2672877" y="1766277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그래프</a:t>
                </a:r>
                <a:endParaRPr lang="en-US" altLang="ko-KR" sz="1000" b="1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이론</a:t>
                </a: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3462249" y="1766277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동적</a:t>
                </a:r>
                <a:endParaRPr lang="en-US" altLang="ko-KR" sz="1000" b="1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계획법</a:t>
                </a: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1883508" y="2555649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수학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기하</a:t>
                </a: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3462249" y="2555649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자료구조</a:t>
                </a: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1883508" y="3345022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</a:rPr>
                  <a:t>조합</a:t>
                </a:r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/</a:t>
                </a:r>
              </a:p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</a:rPr>
                  <a:t>완전탐색</a:t>
                </a: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2672877" y="3345022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err="1" smtClean="0">
                    <a:solidFill>
                      <a:schemeClr val="tx1"/>
                    </a:solidFill>
                  </a:rPr>
                  <a:t>탐욕법</a:t>
                </a:r>
                <a:endParaRPr lang="ko-KR" altLang="en-US" sz="10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3462249" y="3345022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비정형</a:t>
                </a:r>
              </a:p>
            </p:txBody>
          </p:sp>
        </p:grpSp>
        <p:pic>
          <p:nvPicPr>
            <p:cNvPr id="10" name="Picture 4" descr="puzzl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4583" y="2219096"/>
              <a:ext cx="699233" cy="699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15539" y="1171600"/>
            <a:ext cx="8111180" cy="4567047"/>
          </a:xfrm>
        </p:spPr>
        <p:txBody>
          <a:bodyPr/>
          <a:lstStyle/>
          <a:p>
            <a:r>
              <a:rPr lang="en-US" altLang="ko-KR" sz="1600" dirty="0" smtClean="0"/>
              <a:t>[</a:t>
            </a:r>
            <a:r>
              <a:rPr lang="ko-KR" altLang="en-US" sz="1600" dirty="0"/>
              <a:t>연습</a:t>
            </a:r>
            <a:r>
              <a:rPr lang="en-US" altLang="ko-KR" sz="1600" dirty="0"/>
              <a:t>A-0033] </a:t>
            </a:r>
            <a:r>
              <a:rPr lang="ko-KR" altLang="en-US" sz="1600" dirty="0"/>
              <a:t>제품의 일련번호 </a:t>
            </a:r>
            <a:r>
              <a:rPr lang="en-US" altLang="ko-KR" sz="1600" dirty="0"/>
              <a:t>1</a:t>
            </a:r>
          </a:p>
          <a:p>
            <a:endParaRPr lang="en-US" altLang="ko-KR" sz="1600" dirty="0" smtClean="0"/>
          </a:p>
          <a:p>
            <a:r>
              <a:rPr lang="en-US" altLang="ko-KR" sz="1600" dirty="0"/>
              <a:t>[</a:t>
            </a:r>
            <a:r>
              <a:rPr lang="ko-KR" altLang="en-US" sz="1600" dirty="0"/>
              <a:t>연습</a:t>
            </a:r>
            <a:r>
              <a:rPr lang="en-US" altLang="ko-KR" sz="1600" dirty="0"/>
              <a:t>A-0001] </a:t>
            </a:r>
            <a:r>
              <a:rPr lang="ko-KR" altLang="en-US" sz="1600" dirty="0"/>
              <a:t>카드선택 </a:t>
            </a:r>
          </a:p>
          <a:p>
            <a:endParaRPr lang="en-US" altLang="ko-KR" sz="1600" dirty="0" smtClean="0"/>
          </a:p>
          <a:p>
            <a:r>
              <a:rPr lang="en-US" altLang="ko-KR" sz="1600" dirty="0"/>
              <a:t>[</a:t>
            </a:r>
            <a:r>
              <a:rPr lang="ko-KR" altLang="en-US" sz="1600" dirty="0"/>
              <a:t>기출</a:t>
            </a:r>
            <a:r>
              <a:rPr lang="en-US" altLang="ko-KR" sz="1600" dirty="0"/>
              <a:t>A-0032] SET </a:t>
            </a:r>
            <a:r>
              <a:rPr lang="ko-KR" altLang="en-US" sz="1600" dirty="0"/>
              <a:t>게임</a:t>
            </a:r>
            <a:r>
              <a:rPr lang="en-US" altLang="ko-KR" sz="1600" dirty="0" smtClean="0"/>
              <a:t>2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[</a:t>
            </a:r>
            <a:r>
              <a:rPr lang="ko-KR" altLang="en-US" sz="1600" dirty="0"/>
              <a:t>기출</a:t>
            </a:r>
            <a:r>
              <a:rPr lang="en-US" altLang="ko-KR" sz="1600" dirty="0"/>
              <a:t>A-0012] </a:t>
            </a:r>
            <a:r>
              <a:rPr lang="ko-KR" altLang="en-US" sz="1600" dirty="0"/>
              <a:t>승리의 </a:t>
            </a:r>
            <a:r>
              <a:rPr lang="ko-KR" altLang="en-US" sz="1600" dirty="0" smtClean="0"/>
              <a:t>레이서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[</a:t>
            </a:r>
            <a:r>
              <a:rPr lang="ko-KR" altLang="en-US" sz="1600" dirty="0"/>
              <a:t>기출</a:t>
            </a:r>
            <a:r>
              <a:rPr lang="en-US" altLang="ko-KR" sz="1600" dirty="0"/>
              <a:t>A-0029] </a:t>
            </a:r>
            <a:r>
              <a:rPr lang="ko-KR" altLang="en-US" sz="1600" dirty="0"/>
              <a:t>퍼즐 게임 </a:t>
            </a:r>
          </a:p>
          <a:p>
            <a:endParaRPr lang="ko-KR" altLang="en-US" sz="1600" dirty="0"/>
          </a:p>
          <a:p>
            <a:endParaRPr lang="en-US" altLang="ko-KR" sz="1600" dirty="0" smtClean="0"/>
          </a:p>
          <a:p>
            <a:pPr lvl="1"/>
            <a:endParaRPr lang="en-US" altLang="ko-KR" sz="1400" dirty="0" smtClean="0"/>
          </a:p>
          <a:p>
            <a:pPr marL="246190" lvl="1" indent="0">
              <a:buNone/>
            </a:pPr>
            <a:endParaRPr lang="en-US" altLang="ko-KR" sz="1400" dirty="0" smtClean="0"/>
          </a:p>
          <a:p>
            <a:endParaRPr lang="en-US" altLang="ko-KR" sz="1584" dirty="0" smtClean="0"/>
          </a:p>
          <a:p>
            <a:endParaRPr lang="en-US" altLang="ko-KR" sz="1584" dirty="0"/>
          </a:p>
          <a:p>
            <a:endParaRPr lang="en-US" altLang="ko-KR" sz="1584" dirty="0"/>
          </a:p>
        </p:txBody>
      </p:sp>
    </p:spTree>
    <p:extLst>
      <p:ext uri="{BB962C8B-B14F-4D97-AF65-F5344CB8AC3E}">
        <p14:creationId xmlns:p14="http://schemas.microsoft.com/office/powerpoint/2010/main" val="273156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기본 정렬 </a:t>
            </a:r>
            <a:r>
              <a:rPr lang="en-US" altLang="ko-KR" dirty="0" smtClean="0"/>
              <a:t>API </a:t>
            </a:r>
            <a:r>
              <a:rPr lang="ko-KR" altLang="en-US" smtClean="0"/>
              <a:t>사용법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VII. </a:t>
            </a:r>
            <a:r>
              <a:rPr lang="ko-KR" altLang="en-US" sz="1200" dirty="0" smtClean="0"/>
              <a:t>정렬</a:t>
            </a:r>
            <a:br>
              <a:rPr lang="ko-KR" altLang="en-US" sz="1200" dirty="0" smtClean="0"/>
            </a:br>
            <a:r>
              <a:rPr lang="ko-KR" altLang="en-US" dirty="0" smtClean="0"/>
              <a:t>정렬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673199" y="1352905"/>
            <a:ext cx="7951093" cy="805349"/>
          </a:xfrm>
        </p:spPr>
        <p:txBody>
          <a:bodyPr/>
          <a:lstStyle/>
          <a:p>
            <a:r>
              <a:rPr lang="en-US" altLang="ko-KR" sz="1600" dirty="0" smtClean="0"/>
              <a:t>C</a:t>
            </a:r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C++</a:t>
            </a:r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Java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96162" y="1721936"/>
            <a:ext cx="7830557" cy="4985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qsort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*base,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width, </a:t>
            </a:r>
            <a:r>
              <a:rPr lang="en-US" altLang="ko-KR" sz="11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1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(*compare) (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void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*, 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void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*));</a:t>
            </a:r>
            <a:endParaRPr lang="ko-KR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0677" y="2692628"/>
            <a:ext cx="7830557" cy="4985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qsort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*base,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width, </a:t>
            </a:r>
            <a:r>
              <a:rPr lang="en-US" altLang="ko-KR" sz="1100" b="1" dirty="0" err="1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1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(*compare) (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void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*, 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void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*));</a:t>
            </a:r>
            <a:endParaRPr lang="ko-KR" altLang="en-US" sz="11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96162" y="5108003"/>
            <a:ext cx="7830556" cy="11079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altLang="ko-KR" sz="11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java.util.Arrays</a:t>
            </a:r>
            <a:r>
              <a:rPr lang="en-US" altLang="ko-KR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en-US" altLang="ko-KR" sz="11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sort(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a)</a:t>
            </a:r>
          </a:p>
          <a:p>
            <a:pPr>
              <a:lnSpc>
                <a:spcPct val="120000"/>
              </a:lnSpc>
            </a:pP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void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sort(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a, 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fromIndex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toIndex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fr-FR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&lt;T&gt; </a:t>
            </a:r>
            <a:r>
              <a:rPr lang="fr-FR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sort(T[] a, Comparator&lt;? </a:t>
            </a:r>
            <a:r>
              <a:rPr lang="fr-FR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 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T&gt; c)</a:t>
            </a:r>
          </a:p>
          <a:p>
            <a:pPr>
              <a:lnSpc>
                <a:spcPct val="120000"/>
              </a:lnSpc>
            </a:pP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&lt;T&gt;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sort(T[] a, 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fromIndex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toIndex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Comparator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&lt;? </a:t>
            </a:r>
            <a:r>
              <a:rPr lang="en-US" altLang="ko-KR" sz="11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T&gt; c)</a:t>
            </a:r>
            <a:endParaRPr lang="ko-KR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6162" y="3294370"/>
            <a:ext cx="7830556" cy="13111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&lt;algorithm</a:t>
            </a:r>
            <a:r>
              <a:rPr lang="en-US" altLang="ko-KR" sz="1100" dirty="0" smtClean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endParaRPr lang="en-US" altLang="ko-KR" sz="1100" dirty="0">
              <a:solidFill>
                <a:srgbClr val="2A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template 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&lt;class </a:t>
            </a:r>
            <a:r>
              <a:rPr lang="en-US" altLang="ko-KR" sz="1100" b="1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RandomAccessIterator</a:t>
            </a:r>
            <a:r>
              <a:rPr lang="en-US" altLang="ko-KR" sz="11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ko-KR" sz="11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RandomAccessIterator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en-US" altLang="ko-KR" sz="1100" b="1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RandomAccessIterator</a:t>
            </a:r>
            <a:r>
              <a:rPr lang="en-US" altLang="ko-KR" sz="11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last);</a:t>
            </a:r>
          </a:p>
          <a:p>
            <a:pPr>
              <a:lnSpc>
                <a:spcPct val="120000"/>
              </a:lnSpc>
            </a:pPr>
            <a:r>
              <a:rPr lang="en-US" altLang="ko-KR" sz="11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template 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&lt;class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RandomAccessIterator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class </a:t>
            </a:r>
            <a:r>
              <a:rPr lang="en-US" altLang="ko-KR" sz="11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Compare&gt; </a:t>
            </a:r>
            <a:r>
              <a:rPr lang="en-US" altLang="ko-KR" sz="1100" b="1" dirty="0" smtClean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RandomAccessIterator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first, </a:t>
            </a:r>
            <a:r>
              <a:rPr lang="en-US" altLang="ko-KR" sz="1100" b="1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RandomAccessIterator</a:t>
            </a:r>
            <a:r>
              <a:rPr lang="en-US" altLang="ko-KR" sz="11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last, </a:t>
            </a:r>
            <a:r>
              <a:rPr lang="en-US" altLang="ko-KR" sz="11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comp);</a:t>
            </a:r>
            <a:endParaRPr lang="ko-KR" altLang="en-US" sz="11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98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정렬 활용법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VII. </a:t>
            </a:r>
            <a:r>
              <a:rPr lang="ko-KR" altLang="en-US" sz="1200" dirty="0" smtClean="0"/>
              <a:t>정렬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dirty="0" smtClean="0"/>
              <a:t>정렬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69534" y="1628801"/>
                <a:ext cx="4116649" cy="805349"/>
              </a:xfrm>
            </p:spPr>
            <p:txBody>
              <a:bodyPr/>
              <a:lstStyle/>
              <a:p>
                <a:r>
                  <a:rPr lang="ko-KR" altLang="en-US" sz="1600" dirty="0" smtClean="0"/>
                  <a:t>유일성 검사 </a:t>
                </a:r>
                <a:r>
                  <a:rPr lang="en-US" altLang="ko-KR" sz="1600" dirty="0" smtClean="0"/>
                  <a:t>/ </a:t>
                </a:r>
                <a:r>
                  <a:rPr lang="ko-KR" altLang="en-US" sz="1600" dirty="0" smtClean="0"/>
                  <a:t>중복 값 삭제</a:t>
                </a:r>
                <a:endParaRPr lang="en-US" altLang="ko-KR" sz="1600" dirty="0" smtClean="0"/>
              </a:p>
              <a:p>
                <a:endParaRPr lang="en-US" altLang="ko-KR" sz="1600" dirty="0"/>
              </a:p>
              <a:p>
                <a:endParaRPr lang="en-US" altLang="ko-KR" sz="16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/>
                      </a:rPr>
                      <m:t>𝑖</m:t>
                    </m:r>
                    <m:r>
                      <a:rPr lang="en-US" altLang="ko-KR" sz="1400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1400" dirty="0" smtClean="0"/>
                  <a:t>번째와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/>
                      </a:rPr>
                      <m:t>𝑖</m:t>
                    </m:r>
                    <m:r>
                      <a:rPr lang="en-US" altLang="ko-KR" sz="14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sz="1400" dirty="0" smtClean="0"/>
                  <a:t>번째의 값이 같으면 </a:t>
                </a:r>
                <a:r>
                  <a:rPr lang="ko-KR" altLang="en-US" sz="1400" dirty="0" err="1" smtClean="0"/>
                  <a:t>중복값</a:t>
                </a:r>
                <a:r>
                  <a:rPr lang="ko-KR" altLang="en-US" sz="1400" dirty="0" smtClean="0"/>
                  <a:t> 존재</a:t>
                </a:r>
                <a:endParaRPr lang="en-US" altLang="ko-KR" sz="1400" dirty="0" smtClean="0"/>
              </a:p>
              <a:p>
                <a:endParaRPr lang="en-US" altLang="ko-KR" sz="1600" dirty="0" smtClean="0"/>
              </a:p>
              <a:p>
                <a:r>
                  <a:rPr lang="ko-KR" altLang="en-US" sz="1600" dirty="0" smtClean="0"/>
                  <a:t>특정 번째 값 찾기</a:t>
                </a:r>
                <a:endParaRPr lang="en-US" altLang="ko-KR" sz="1600" dirty="0" smtClean="0"/>
              </a:p>
              <a:p>
                <a:endParaRPr lang="en-US" altLang="ko-KR" sz="1600" dirty="0" smtClean="0"/>
              </a:p>
              <a:p>
                <a:endParaRPr lang="en-US" altLang="ko-KR" sz="1600" dirty="0" smtClean="0"/>
              </a:p>
              <a:p>
                <a:pPr lvl="1"/>
                <a:r>
                  <a:rPr lang="ko-KR" altLang="en-US" sz="1400" dirty="0" smtClean="0"/>
                  <a:t>세 번째로 작은 수는</a:t>
                </a:r>
                <a:r>
                  <a:rPr lang="en-US" altLang="ko-KR" sz="1400" dirty="0" smtClean="0"/>
                  <a:t>?</a:t>
                </a:r>
              </a:p>
              <a:p>
                <a:endParaRPr lang="en-US" altLang="ko-KR" sz="1600" dirty="0"/>
              </a:p>
              <a:p>
                <a:r>
                  <a:rPr lang="ko-KR" altLang="en-US" sz="1600" dirty="0" smtClean="0"/>
                  <a:t>빈도 구하기</a:t>
                </a:r>
                <a:endParaRPr lang="en-US" altLang="ko-KR" sz="1600" dirty="0" smtClean="0"/>
              </a:p>
              <a:p>
                <a:pPr lvl="1"/>
                <a:endParaRPr lang="en-US" altLang="ko-KR" sz="1232" dirty="0"/>
              </a:p>
              <a:p>
                <a:pPr lvl="1"/>
                <a:endParaRPr lang="en-US" altLang="ko-KR" sz="1232" dirty="0" smtClean="0"/>
              </a:p>
              <a:p>
                <a:pPr lvl="1"/>
                <a:endParaRPr lang="en-US" altLang="ko-KR" sz="1232" dirty="0" smtClean="0"/>
              </a:p>
              <a:p>
                <a:pPr lvl="1"/>
                <a:r>
                  <a:rPr lang="ko-KR" altLang="en-US" sz="1400" dirty="0" smtClean="0"/>
                  <a:t>가장 많이 출현한 숫자는</a:t>
                </a:r>
                <a:r>
                  <a:rPr lang="en-US" altLang="ko-KR" sz="1400" dirty="0" smtClean="0"/>
                  <a:t>?</a:t>
                </a:r>
              </a:p>
              <a:p>
                <a:endParaRPr lang="en-US" altLang="ko-KR" sz="1600" dirty="0"/>
              </a:p>
            </p:txBody>
          </p:sp>
        </mc:Choice>
        <mc:Fallback xmlns="">
          <p:sp>
            <p:nvSpPr>
              <p:cNvPr id="5" name="텍스트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69534" y="1628801"/>
                <a:ext cx="4116649" cy="805349"/>
              </a:xfrm>
              <a:blipFill rotWithShape="1">
                <a:blip r:embed="rId3"/>
                <a:stretch>
                  <a:fillRect l="-3704" t="-8333" b="-4537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260527"/>
              </p:ext>
            </p:extLst>
          </p:nvPr>
        </p:nvGraphicFramePr>
        <p:xfrm>
          <a:off x="815540" y="2113689"/>
          <a:ext cx="3239999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857"/>
                <a:gridCol w="462857"/>
                <a:gridCol w="462857"/>
                <a:gridCol w="462857"/>
                <a:gridCol w="462857"/>
                <a:gridCol w="462857"/>
                <a:gridCol w="462857"/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618284"/>
              </p:ext>
            </p:extLst>
          </p:nvPr>
        </p:nvGraphicFramePr>
        <p:xfrm>
          <a:off x="4778350" y="2113689"/>
          <a:ext cx="3239999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857"/>
                <a:gridCol w="462857"/>
                <a:gridCol w="462857"/>
                <a:gridCol w="462857"/>
                <a:gridCol w="462857"/>
                <a:gridCol w="462857"/>
                <a:gridCol w="462857"/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오른쪽 화살표 6"/>
          <p:cNvSpPr/>
          <p:nvPr/>
        </p:nvSpPr>
        <p:spPr>
          <a:xfrm>
            <a:off x="4226009" y="2191262"/>
            <a:ext cx="387179" cy="197708"/>
          </a:xfrm>
          <a:prstGeom prst="rightArrow">
            <a:avLst/>
          </a:prstGeom>
          <a:solidFill>
            <a:srgbClr val="00206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31239" y="2744742"/>
                <a:ext cx="1746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ko-KR" altLang="en-US" sz="1400" dirty="0" smtClean="0"/>
                  <a:t>번째   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/>
                      </a:rPr>
                      <m:t>𝑖</m:t>
                    </m:r>
                    <m:r>
                      <a:rPr lang="en-US" altLang="ko-KR" sz="14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sz="1400" dirty="0" smtClean="0"/>
                  <a:t>번째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239" y="2744742"/>
                <a:ext cx="1746425" cy="307777"/>
              </a:xfrm>
              <a:prstGeom prst="rect">
                <a:avLst/>
              </a:prstGeom>
              <a:blipFill rotWithShape="1">
                <a:blip r:embed="rId4"/>
                <a:stretch>
                  <a:fillRect t="-1961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/>
          <p:cNvCxnSpPr/>
          <p:nvPr/>
        </p:nvCxnSpPr>
        <p:spPr>
          <a:xfrm flipH="1">
            <a:off x="6343135" y="2471349"/>
            <a:ext cx="57665" cy="273393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6862119" y="2471349"/>
            <a:ext cx="90616" cy="273393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064378"/>
              </p:ext>
            </p:extLst>
          </p:nvPr>
        </p:nvGraphicFramePr>
        <p:xfrm>
          <a:off x="815539" y="3621211"/>
          <a:ext cx="3239999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857"/>
                <a:gridCol w="462857"/>
                <a:gridCol w="462857"/>
                <a:gridCol w="462857"/>
                <a:gridCol w="462857"/>
                <a:gridCol w="462857"/>
                <a:gridCol w="462857"/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671202"/>
              </p:ext>
            </p:extLst>
          </p:nvPr>
        </p:nvGraphicFramePr>
        <p:xfrm>
          <a:off x="4778349" y="3621211"/>
          <a:ext cx="3239999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857"/>
                <a:gridCol w="462857"/>
                <a:gridCol w="462857"/>
                <a:gridCol w="462857"/>
                <a:gridCol w="462857"/>
                <a:gridCol w="462857"/>
                <a:gridCol w="462857"/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오른쪽 화살표 19"/>
          <p:cNvSpPr/>
          <p:nvPr/>
        </p:nvSpPr>
        <p:spPr>
          <a:xfrm>
            <a:off x="4226008" y="3698784"/>
            <a:ext cx="387179" cy="197708"/>
          </a:xfrm>
          <a:prstGeom prst="rightArrow">
            <a:avLst/>
          </a:prstGeom>
          <a:solidFill>
            <a:srgbClr val="00206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80917" y="4148257"/>
            <a:ext cx="1779372" cy="31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1     2    </a:t>
            </a:r>
            <a:r>
              <a:rPr lang="en-US" altLang="ko-KR" sz="1400" b="1" dirty="0" smtClean="0"/>
              <a:t>3</a:t>
            </a:r>
            <a:r>
              <a:rPr lang="ko-KR" altLang="en-US" sz="1400" b="1" dirty="0" smtClean="0"/>
              <a:t>번째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885434"/>
              </p:ext>
            </p:extLst>
          </p:nvPr>
        </p:nvGraphicFramePr>
        <p:xfrm>
          <a:off x="823777" y="5092678"/>
          <a:ext cx="3239999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857"/>
                <a:gridCol w="462857"/>
                <a:gridCol w="462857"/>
                <a:gridCol w="462857"/>
                <a:gridCol w="462857"/>
                <a:gridCol w="462857"/>
                <a:gridCol w="462857"/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593835"/>
              </p:ext>
            </p:extLst>
          </p:nvPr>
        </p:nvGraphicFramePr>
        <p:xfrm>
          <a:off x="4786587" y="5092678"/>
          <a:ext cx="3239999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857"/>
                <a:gridCol w="462857"/>
                <a:gridCol w="462857"/>
                <a:gridCol w="462857"/>
                <a:gridCol w="462857"/>
                <a:gridCol w="462857"/>
                <a:gridCol w="462857"/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3" name="오른쪽 화살표 22"/>
          <p:cNvSpPr/>
          <p:nvPr/>
        </p:nvSpPr>
        <p:spPr>
          <a:xfrm>
            <a:off x="4234246" y="5170251"/>
            <a:ext cx="387179" cy="197708"/>
          </a:xfrm>
          <a:prstGeom prst="rightArrow">
            <a:avLst/>
          </a:prstGeom>
          <a:solidFill>
            <a:srgbClr val="00206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78532" y="5513141"/>
                <a:ext cx="4061608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/>
                      </a:rPr>
                      <m:t>𝑖𝑓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100" b="0" i="1" smtClean="0">
                        <a:latin typeface="Cambria Math"/>
                      </a:rPr>
                      <m:t>(</m:t>
                    </m:r>
                    <m:r>
                      <a:rPr lang="en-US" altLang="ko-KR" sz="1100" i="1" smtClean="0">
                        <a:latin typeface="Cambria Math"/>
                      </a:rPr>
                      <m:t>𝑎𝑟𝑟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altLang="ko-KR" sz="1100" b="0" i="1" smtClean="0">
                        <a:latin typeface="Cambria Math"/>
                      </a:rPr>
                      <m:t>==</m:t>
                    </m:r>
                    <m:r>
                      <a:rPr lang="en-US" altLang="ko-KR" sz="1100" b="0" i="1" smtClean="0">
                        <a:latin typeface="Cambria Math"/>
                      </a:rPr>
                      <m:t>𝑎𝑟𝑟</m:t>
                    </m:r>
                    <m:r>
                      <a:rPr lang="en-US" altLang="ko-KR" sz="1100" b="0" i="1" smtClean="0">
                        <a:latin typeface="Cambria Math"/>
                      </a:rPr>
                      <m:t>[</m:t>
                    </m:r>
                    <m:r>
                      <a:rPr lang="en-US" altLang="ko-KR" sz="1100" b="0" i="1" smtClean="0">
                        <a:latin typeface="Cambria Math"/>
                      </a:rPr>
                      <m:t>𝑖</m:t>
                    </m:r>
                    <m:r>
                      <a:rPr lang="en-US" altLang="ko-KR" sz="1100" b="0" i="1" smtClean="0">
                        <a:latin typeface="Cambria Math"/>
                      </a:rPr>
                      <m:t>+1]</m:t>
                    </m:r>
                    <m:r>
                      <a:rPr lang="en-US" altLang="ko-KR" sz="1100" b="0" i="0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sz="1100" dirty="0" smtClean="0">
                    <a:latin typeface="굴림" panose="020B0600000101010101" pitchFamily="50" charset="-127"/>
                    <a:ea typeface="굴림" panose="020B0600000101010101" pitchFamily="50" charset="-127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/>
                      </a:rPr>
                      <m:t>𝑐𝑜𝑢𝑛𝑡</m:t>
                    </m:r>
                  </m:oMath>
                </a14:m>
                <a:r>
                  <a:rPr lang="en-US" altLang="ko-KR" sz="1100" dirty="0" smtClean="0">
                    <a:latin typeface="굴림" panose="020B0600000101010101" pitchFamily="50" charset="-127"/>
                    <a:ea typeface="굴림" panose="020B0600000101010101" pitchFamily="50" charset="-127"/>
                    <a:cs typeface="Consolas" panose="020B0609020204030204" pitchFamily="49" charset="0"/>
                  </a:rPr>
                  <a:t>++;  // </a:t>
                </a:r>
                <a:r>
                  <a:rPr lang="ko-KR" altLang="en-US" sz="1100" dirty="0" smtClean="0">
                    <a:latin typeface="굴림" panose="020B0600000101010101" pitchFamily="50" charset="-127"/>
                    <a:ea typeface="굴림" panose="020B0600000101010101" pitchFamily="50" charset="-127"/>
                    <a:cs typeface="Consolas" panose="020B0609020204030204" pitchFamily="49" charset="0"/>
                  </a:rPr>
                  <a:t>누적</a:t>
                </a:r>
                <a:endParaRPr lang="en-US" altLang="ko-KR" sz="1100" dirty="0" smtClean="0">
                  <a:latin typeface="굴림" panose="020B0600000101010101" pitchFamily="50" charset="-127"/>
                  <a:ea typeface="굴림" panose="020B0600000101010101" pitchFamily="50" charset="-127"/>
                  <a:cs typeface="Consolas" panose="020B060902020403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100" i="1">
                        <a:latin typeface="Cambria Math" panose="02040503050406030204" pitchFamily="18" charset="0"/>
                      </a:rPr>
                      <m:t>𝑒𝑙𝑠𝑒</m:t>
                    </m:r>
                  </m:oMath>
                </a14:m>
                <a:r>
                  <a:rPr lang="en-US" altLang="ko-KR" sz="1100" dirty="0" smtClean="0">
                    <a:latin typeface="굴림" panose="020B0600000101010101" pitchFamily="50" charset="-127"/>
                    <a:ea typeface="굴림" panose="020B0600000101010101" pitchFamily="50" charset="-127"/>
                    <a:cs typeface="Consolas" panose="020B0609020204030204" pitchFamily="49" charset="0"/>
                  </a:rPr>
                  <a:t> {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/>
                      </a:rPr>
                      <m:t>    </m:t>
                    </m:r>
                    <m:r>
                      <a:rPr lang="en-US" altLang="ko-KR" sz="1100" b="0" i="1" smtClean="0">
                        <a:latin typeface="Cambria Math"/>
                      </a:rPr>
                      <m:t>𝑖𝑓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/>
                          </a:rPr>
                          <m:t>𝑐𝑜𝑢𝑛𝑡</m:t>
                        </m:r>
                        <m:r>
                          <a:rPr lang="en-US" altLang="ko-KR" sz="1100" b="0" i="1" smtClean="0">
                            <a:latin typeface="Cambria Math"/>
                          </a:rPr>
                          <m:t>&gt;</m:t>
                        </m:r>
                        <m:r>
                          <a:rPr lang="en-US" altLang="ko-KR" sz="1100" b="0" i="1" smtClean="0">
                            <a:latin typeface="Cambria Math"/>
                          </a:rPr>
                          <m:t>𝑚𝑎𝑥𝐶𝑜𝑢𝑛𝑡</m:t>
                        </m:r>
                      </m:e>
                    </m:d>
                    <m:r>
                      <a:rPr lang="en-US" altLang="ko-KR" sz="1100" b="0" i="0" smtClean="0">
                        <a:latin typeface="Cambria Math"/>
                      </a:rPr>
                      <m:t>  </m:t>
                    </m:r>
                  </m:oMath>
                </a14:m>
                <a:r>
                  <a:rPr lang="en-US" altLang="ko-KR" sz="1100" dirty="0" smtClean="0">
                    <a:latin typeface="굴림" panose="020B0600000101010101" pitchFamily="50" charset="-127"/>
                    <a:ea typeface="굴림" panose="020B0600000101010101" pitchFamily="50" charset="-127"/>
                    <a:cs typeface="Consolas" panose="020B0609020204030204" pitchFamily="49" charset="0"/>
                  </a:rPr>
                  <a:t>{</a:t>
                </a:r>
                <a:r>
                  <a:rPr lang="en-US" altLang="ko-KR" sz="1100" dirty="0">
                    <a:latin typeface="굴림" panose="020B0600000101010101" pitchFamily="50" charset="-127"/>
                    <a:ea typeface="굴림" panose="020B0600000101010101" pitchFamily="50" charset="-127"/>
                    <a:cs typeface="Consolas" panose="020B0609020204030204" pitchFamily="49" charset="0"/>
                  </a:rPr>
                  <a:t> </a:t>
                </a:r>
                <a:r>
                  <a:rPr lang="en-US" altLang="ko-KR" sz="1100" dirty="0" smtClean="0">
                    <a:latin typeface="굴림" panose="020B0600000101010101" pitchFamily="50" charset="-127"/>
                    <a:ea typeface="굴림" panose="020B0600000101010101" pitchFamily="50" charset="-127"/>
                    <a:cs typeface="Consolas" panose="020B0609020204030204" pitchFamily="49" charset="0"/>
                  </a:rPr>
                  <a:t>       // count </a:t>
                </a:r>
                <a:r>
                  <a:rPr lang="ko-KR" altLang="en-US" sz="1100" dirty="0" smtClean="0">
                    <a:latin typeface="굴림" panose="020B0600000101010101" pitchFamily="50" charset="-127"/>
                    <a:ea typeface="굴림" panose="020B0600000101010101" pitchFamily="50" charset="-127"/>
                    <a:cs typeface="Consolas" panose="020B0609020204030204" pitchFamily="49" charset="0"/>
                  </a:rPr>
                  <a:t>갱신</a:t>
                </a:r>
                <a:endParaRPr lang="en-US" altLang="ko-KR" sz="1100" dirty="0" smtClean="0">
                  <a:latin typeface="굴림" panose="020B0600000101010101" pitchFamily="50" charset="-127"/>
                  <a:ea typeface="굴림" panose="020B0600000101010101" pitchFamily="50" charset="-127"/>
                  <a:cs typeface="Consolas" panose="020B0609020204030204" pitchFamily="49" charset="0"/>
                </a:endParaRPr>
              </a:p>
              <a:p>
                <a:r>
                  <a:rPr lang="en-US" altLang="ko-KR" sz="1100" b="0" dirty="0">
                    <a:latin typeface="굴림" panose="020B0600000101010101" pitchFamily="50" charset="-127"/>
                    <a:ea typeface="굴림" panose="020B0600000101010101" pitchFamily="50" charset="-127"/>
                    <a:cs typeface="Consolas" panose="020B0609020204030204" pitchFamily="49" charset="0"/>
                  </a:rPr>
                  <a:t> </a:t>
                </a:r>
                <a:r>
                  <a:rPr lang="en-US" altLang="ko-KR" sz="1100" b="0" dirty="0" smtClean="0">
                    <a:latin typeface="굴림" panose="020B0600000101010101" pitchFamily="50" charset="-127"/>
                    <a:ea typeface="굴림" panose="020B0600000101010101" pitchFamily="50" charset="-127"/>
                    <a:cs typeface="Consolas" panose="020B0609020204030204" pitchFamily="49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/>
                      </a:rPr>
                      <m:t>𝑚</m:t>
                    </m:r>
                    <m:r>
                      <a:rPr lang="en-US" altLang="ko-KR" sz="1100" i="1">
                        <a:latin typeface="Cambria Math"/>
                      </a:rPr>
                      <m:t>𝑎𝑥𝐶𝑜𝑢𝑛</m:t>
                    </m:r>
                    <m:r>
                      <a:rPr lang="en-US" altLang="ko-KR" sz="1100" b="0" i="1" smtClean="0">
                        <a:latin typeface="Cambria Math"/>
                      </a:rPr>
                      <m:t>𝑡</m:t>
                    </m:r>
                    <m:r>
                      <a:rPr lang="en-US" altLang="ko-KR" sz="1100" b="0" i="1" smtClean="0">
                        <a:latin typeface="Cambria Math"/>
                      </a:rPr>
                      <m:t>=</m:t>
                    </m:r>
                    <m:r>
                      <a:rPr lang="en-US" altLang="ko-KR" sz="1100" b="0" i="1" smtClean="0">
                        <a:latin typeface="Cambria Math"/>
                      </a:rPr>
                      <m:t>𝑐𝑜𝑢𝑛𝑡</m:t>
                    </m:r>
                    <m:r>
                      <a:rPr lang="en-US" altLang="ko-KR" sz="1100" b="0" i="1" smtClean="0">
                        <a:latin typeface="Cambria Math"/>
                      </a:rPr>
                      <m:t>; </m:t>
                    </m:r>
                    <m:r>
                      <a:rPr lang="en-US" altLang="ko-KR" sz="1100" b="0" i="1" smtClean="0">
                        <a:latin typeface="Cambria Math"/>
                      </a:rPr>
                      <m:t>𝑛𝑢𝑚</m:t>
                    </m:r>
                    <m:r>
                      <a:rPr lang="en-US" altLang="ko-KR" sz="1100" b="0" i="1" smtClean="0">
                        <a:latin typeface="Cambria Math"/>
                      </a:rPr>
                      <m:t>=</m:t>
                    </m:r>
                    <m:r>
                      <a:rPr lang="en-US" altLang="ko-KR" sz="1100" b="0" i="1" smtClean="0">
                        <a:latin typeface="Cambria Math"/>
                      </a:rPr>
                      <m:t>𝑎𝑟𝑟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ko-KR" sz="1100" dirty="0" smtClean="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  <a:p>
                <a:r>
                  <a:rPr lang="en-US" altLang="ko-KR" sz="11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en-US" altLang="ko-KR" sz="11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 }</a:t>
                </a:r>
              </a:p>
              <a:p>
                <a:r>
                  <a:rPr lang="en-US" altLang="ko-KR" sz="11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en-US" altLang="ko-KR" sz="1100" dirty="0" smtClean="0">
                    <a:latin typeface="굴림" panose="020B0600000101010101" pitchFamily="50" charset="-127"/>
                    <a:ea typeface="굴림" panose="020B0600000101010101" pitchFamily="50" charset="-127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100" i="1">
                        <a:latin typeface="Cambria Math"/>
                      </a:rPr>
                      <m:t>𝑐𝑜𝑢𝑛𝑡</m:t>
                    </m:r>
                    <m:r>
                      <a:rPr lang="en-US" altLang="ko-KR" sz="1100" b="0" i="1" smtClean="0">
                        <a:latin typeface="Cambria Math"/>
                      </a:rPr>
                      <m:t>=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100" b="0" i="1" smtClean="0">
                        <a:latin typeface="Cambria Math"/>
                      </a:rPr>
                      <m:t>;</m:t>
                    </m:r>
                  </m:oMath>
                </a14:m>
                <a:endParaRPr lang="en-US" altLang="ko-KR" sz="1100" b="0" dirty="0" smtClean="0">
                  <a:latin typeface="굴림" panose="020B0600000101010101" pitchFamily="50" charset="-127"/>
                  <a:ea typeface="굴림" panose="020B0600000101010101" pitchFamily="50" charset="-127"/>
                  <a:cs typeface="Consolas" panose="020B0609020204030204" pitchFamily="49" charset="0"/>
                </a:endParaRPr>
              </a:p>
              <a:p>
                <a:r>
                  <a:rPr lang="en-US" altLang="ko-KR" sz="1100" b="0" dirty="0" smtClean="0">
                    <a:latin typeface="굴림" panose="020B0600000101010101" pitchFamily="50" charset="-127"/>
                    <a:ea typeface="굴림" panose="020B0600000101010101" pitchFamily="50" charset="-127"/>
                    <a:cs typeface="Consolas" panose="020B0609020204030204" pitchFamily="49" charset="0"/>
                  </a:rPr>
                  <a:t>}</a:t>
                </a:r>
              </a:p>
              <a:p>
                <a:endParaRPr lang="en-US" altLang="ko-KR" sz="1100" b="0" dirty="0" smtClean="0">
                  <a:latin typeface="굴림" panose="020B0600000101010101" pitchFamily="50" charset="-127"/>
                  <a:ea typeface="굴림" panose="020B0600000101010101" pitchFamily="50" charset="-127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32" y="5513141"/>
                <a:ext cx="4061608" cy="1446550"/>
              </a:xfrm>
              <a:prstGeom prst="rect">
                <a:avLst/>
              </a:prstGeom>
              <a:blipFill rotWithShape="0">
                <a:blip r:embed="rId5"/>
                <a:stretch>
                  <a:fillRect t="-4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88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정렬 활용법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VII. </a:t>
            </a:r>
            <a:r>
              <a:rPr lang="ko-KR" altLang="en-US" sz="1200" dirty="0" smtClean="0"/>
              <a:t>정렬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dirty="0" smtClean="0"/>
              <a:t>정렬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  <a:p>
            <a:endParaRPr lang="ko-KR" altLang="en-US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669535" y="1628801"/>
            <a:ext cx="3902466" cy="805349"/>
          </a:xfrm>
        </p:spPr>
        <p:txBody>
          <a:bodyPr/>
          <a:lstStyle/>
          <a:p>
            <a:r>
              <a:rPr lang="ko-KR" altLang="en-US" sz="1600" dirty="0" smtClean="0"/>
              <a:t>원래 순서로 돌려놓기</a:t>
            </a:r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pPr marL="0" indent="0">
              <a:buNone/>
            </a:pP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/>
              <a:t>효율적인 검색</a:t>
            </a:r>
            <a:endParaRPr lang="en-US" altLang="ko-KR" sz="1600" dirty="0"/>
          </a:p>
          <a:p>
            <a:pPr lvl="1"/>
            <a:r>
              <a:rPr lang="ko-KR" altLang="en-US" sz="1416" dirty="0"/>
              <a:t>검색할 범위를 </a:t>
            </a:r>
            <a:r>
              <a:rPr lang="ko-KR" altLang="en-US" sz="1416" dirty="0" smtClean="0"/>
              <a:t>축소</a:t>
            </a:r>
            <a:endParaRPr lang="en-US" altLang="ko-KR" sz="1416" dirty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합집합 </a:t>
            </a:r>
            <a:r>
              <a:rPr lang="en-US" altLang="ko-KR" sz="1600" dirty="0"/>
              <a:t>/ </a:t>
            </a:r>
            <a:r>
              <a:rPr lang="ko-KR" altLang="en-US" sz="1600" dirty="0"/>
              <a:t>교집합</a:t>
            </a:r>
            <a:endParaRPr lang="en-US" altLang="ko-KR" sz="1600" dirty="0"/>
          </a:p>
          <a:p>
            <a:pPr lvl="1"/>
            <a:r>
              <a:rPr lang="ko-KR" altLang="en-US" sz="1416" dirty="0"/>
              <a:t>합집합 </a:t>
            </a:r>
            <a:r>
              <a:rPr lang="en-US" altLang="ko-KR" sz="1416" dirty="0"/>
              <a:t>: </a:t>
            </a:r>
            <a:r>
              <a:rPr lang="ko-KR" altLang="en-US" sz="1416" dirty="0"/>
              <a:t>중복 값 삭제</a:t>
            </a:r>
            <a:endParaRPr lang="en-US" altLang="ko-KR" sz="1416" dirty="0"/>
          </a:p>
          <a:p>
            <a:pPr lvl="1"/>
            <a:r>
              <a:rPr lang="ko-KR" altLang="en-US" sz="1416" dirty="0"/>
              <a:t>교집합 </a:t>
            </a:r>
            <a:r>
              <a:rPr lang="en-US" altLang="ko-KR" sz="1416" dirty="0"/>
              <a:t>: </a:t>
            </a:r>
            <a:r>
              <a:rPr lang="ko-KR" altLang="en-US" sz="1416" dirty="0"/>
              <a:t>중복 값만 추출</a:t>
            </a:r>
            <a:endParaRPr lang="en-US" altLang="ko-KR" sz="1416" dirty="0"/>
          </a:p>
          <a:p>
            <a:endParaRPr lang="en-US" altLang="ko-KR" sz="1600" dirty="0"/>
          </a:p>
          <a:p>
            <a:r>
              <a:rPr lang="ko-KR" altLang="en-US" sz="1600" dirty="0"/>
              <a:t>더해서 일정한 수가 나오는 정수 쌍 찾기</a:t>
            </a:r>
          </a:p>
          <a:p>
            <a:pPr lvl="1"/>
            <a:endParaRPr lang="en-US" altLang="ko-KR" sz="1416" dirty="0"/>
          </a:p>
          <a:p>
            <a:endParaRPr lang="en-US" altLang="ko-KR" sz="1600" dirty="0" smtClean="0"/>
          </a:p>
        </p:txBody>
      </p:sp>
      <p:grpSp>
        <p:nvGrpSpPr>
          <p:cNvPr id="10" name="그룹 9"/>
          <p:cNvGrpSpPr/>
          <p:nvPr/>
        </p:nvGrpSpPr>
        <p:grpSpPr>
          <a:xfrm>
            <a:off x="5963164" y="4143574"/>
            <a:ext cx="1823900" cy="2016056"/>
            <a:chOff x="5408526" y="3683673"/>
            <a:chExt cx="2311677" cy="2555222"/>
          </a:xfrm>
        </p:grpSpPr>
        <p:pic>
          <p:nvPicPr>
            <p:cNvPr id="1028" name="Picture 4" descr="http://tutorial45.com/wp-content/uploads/2015/07/Sort-a-matrix-in-Matlab.pn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526" y="3683674"/>
              <a:ext cx="2311676" cy="255522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9" name="직사각형 8"/>
            <p:cNvSpPr/>
            <p:nvPr/>
          </p:nvSpPr>
          <p:spPr>
            <a:xfrm>
              <a:off x="5408527" y="3683673"/>
              <a:ext cx="2311676" cy="2555221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15250"/>
              </p:ext>
            </p:extLst>
          </p:nvPr>
        </p:nvGraphicFramePr>
        <p:xfrm>
          <a:off x="815540" y="2113689"/>
          <a:ext cx="3239999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857"/>
                <a:gridCol w="462857"/>
                <a:gridCol w="462857"/>
                <a:gridCol w="462857"/>
                <a:gridCol w="462857"/>
                <a:gridCol w="462857"/>
                <a:gridCol w="462857"/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314631"/>
              </p:ext>
            </p:extLst>
          </p:nvPr>
        </p:nvGraphicFramePr>
        <p:xfrm>
          <a:off x="4778350" y="2113689"/>
          <a:ext cx="3239999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857"/>
                <a:gridCol w="462857"/>
                <a:gridCol w="462857"/>
                <a:gridCol w="462857"/>
                <a:gridCol w="462857"/>
                <a:gridCol w="462857"/>
                <a:gridCol w="462857"/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" name="오른쪽 화살표 17"/>
          <p:cNvSpPr/>
          <p:nvPr/>
        </p:nvSpPr>
        <p:spPr>
          <a:xfrm>
            <a:off x="4226009" y="2331308"/>
            <a:ext cx="387179" cy="197708"/>
          </a:xfrm>
          <a:prstGeom prst="rightArrow">
            <a:avLst/>
          </a:prstGeom>
          <a:solidFill>
            <a:srgbClr val="00206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65919"/>
              </p:ext>
            </p:extLst>
          </p:nvPr>
        </p:nvGraphicFramePr>
        <p:xfrm>
          <a:off x="815540" y="2476153"/>
          <a:ext cx="323999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857"/>
                <a:gridCol w="462857"/>
                <a:gridCol w="462857"/>
                <a:gridCol w="462857"/>
                <a:gridCol w="462857"/>
                <a:gridCol w="462857"/>
                <a:gridCol w="462857"/>
              </a:tblGrid>
              <a:tr h="192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66894"/>
              </p:ext>
            </p:extLst>
          </p:nvPr>
        </p:nvGraphicFramePr>
        <p:xfrm>
          <a:off x="4777940" y="2476153"/>
          <a:ext cx="323999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857"/>
                <a:gridCol w="462857"/>
                <a:gridCol w="462857"/>
                <a:gridCol w="462857"/>
                <a:gridCol w="462857"/>
                <a:gridCol w="462857"/>
                <a:gridCol w="462857"/>
              </a:tblGrid>
              <a:tr h="192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667024"/>
              </p:ext>
            </p:extLst>
          </p:nvPr>
        </p:nvGraphicFramePr>
        <p:xfrm>
          <a:off x="986420" y="2937475"/>
          <a:ext cx="3239999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857"/>
                <a:gridCol w="462857"/>
                <a:gridCol w="462857"/>
                <a:gridCol w="462857"/>
                <a:gridCol w="462857"/>
                <a:gridCol w="462857"/>
                <a:gridCol w="462857"/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12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2" name="오른쪽 화살표 21"/>
          <p:cNvSpPr/>
          <p:nvPr/>
        </p:nvSpPr>
        <p:spPr>
          <a:xfrm>
            <a:off x="434079" y="3155094"/>
            <a:ext cx="387179" cy="197708"/>
          </a:xfrm>
          <a:prstGeom prst="rightArrow">
            <a:avLst/>
          </a:prstGeom>
          <a:solidFill>
            <a:srgbClr val="00206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446587"/>
              </p:ext>
            </p:extLst>
          </p:nvPr>
        </p:nvGraphicFramePr>
        <p:xfrm>
          <a:off x="986010" y="3299939"/>
          <a:ext cx="323999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857"/>
                <a:gridCol w="462857"/>
                <a:gridCol w="462857"/>
                <a:gridCol w="462857"/>
                <a:gridCol w="462857"/>
                <a:gridCol w="462857"/>
                <a:gridCol w="462857"/>
              </a:tblGrid>
              <a:tr h="192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998497"/>
              </p:ext>
            </p:extLst>
          </p:nvPr>
        </p:nvGraphicFramePr>
        <p:xfrm>
          <a:off x="4971939" y="2940910"/>
          <a:ext cx="3239999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857"/>
                <a:gridCol w="462857"/>
                <a:gridCol w="462857"/>
                <a:gridCol w="462857"/>
                <a:gridCol w="462857"/>
                <a:gridCol w="462857"/>
                <a:gridCol w="462857"/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12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2060"/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5" name="오른쪽 화살표 24"/>
          <p:cNvSpPr/>
          <p:nvPr/>
        </p:nvSpPr>
        <p:spPr>
          <a:xfrm>
            <a:off x="4419598" y="3158529"/>
            <a:ext cx="387179" cy="197708"/>
          </a:xfrm>
          <a:prstGeom prst="rightArrow">
            <a:avLst/>
          </a:prstGeom>
          <a:solidFill>
            <a:srgbClr val="00206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798529"/>
              </p:ext>
            </p:extLst>
          </p:nvPr>
        </p:nvGraphicFramePr>
        <p:xfrm>
          <a:off x="4971529" y="3303374"/>
          <a:ext cx="323999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857"/>
                <a:gridCol w="462857"/>
                <a:gridCol w="462857"/>
                <a:gridCol w="462857"/>
                <a:gridCol w="462857"/>
                <a:gridCol w="462857"/>
                <a:gridCol w="462857"/>
              </a:tblGrid>
              <a:tr h="192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151870" y="2054309"/>
            <a:ext cx="518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70C0"/>
                </a:solidFill>
              </a:rPr>
              <a:t>정렬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8176" y="2861619"/>
            <a:ext cx="518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70C0"/>
                </a:solidFill>
              </a:rPr>
              <a:t>연산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53695" y="2861618"/>
            <a:ext cx="518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70C0"/>
                </a:solidFill>
              </a:rPr>
              <a:t>정렬</a:t>
            </a:r>
          </a:p>
        </p:txBody>
      </p:sp>
      <p:sp>
        <p:nvSpPr>
          <p:cNvPr id="7" name="TextBox 6"/>
          <p:cNvSpPr txBox="1"/>
          <p:nvPr/>
        </p:nvSpPr>
        <p:spPr>
          <a:xfrm rot="19949799">
            <a:off x="4821815" y="1799599"/>
            <a:ext cx="428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C00000"/>
                </a:solidFill>
              </a:rPr>
              <a:t>+1</a:t>
            </a:r>
            <a:endParaRPr lang="ko-KR" altLang="en-US" sz="1200" b="1" dirty="0" err="1" smtClean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19949799">
            <a:off x="5266660" y="1793569"/>
            <a:ext cx="428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C00000"/>
                </a:solidFill>
              </a:rPr>
              <a:t>+2</a:t>
            </a:r>
            <a:endParaRPr lang="ko-KR" altLang="en-US" sz="1200" b="1" dirty="0" err="1" smtClean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19949799">
            <a:off x="5741583" y="1793568"/>
            <a:ext cx="428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C00000"/>
                </a:solidFill>
              </a:rPr>
              <a:t>+3</a:t>
            </a:r>
            <a:endParaRPr lang="ko-KR" altLang="en-US" sz="1200" b="1" dirty="0" err="1" smtClean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19949799">
            <a:off x="6178188" y="1793567"/>
            <a:ext cx="428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C00000"/>
                </a:solidFill>
              </a:rPr>
              <a:t>+4</a:t>
            </a:r>
            <a:endParaRPr lang="ko-KR" altLang="en-US" sz="1200" b="1" dirty="0" err="1" smtClean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rot="19949799">
            <a:off x="7106195" y="1789742"/>
            <a:ext cx="428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C00000"/>
                </a:solidFill>
              </a:rPr>
              <a:t>+6</a:t>
            </a:r>
            <a:endParaRPr lang="ko-KR" altLang="en-US" sz="1200" b="1" dirty="0" err="1" smtClean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9949799">
            <a:off x="6653113" y="1793569"/>
            <a:ext cx="428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C00000"/>
                </a:solidFill>
              </a:rPr>
              <a:t>+5</a:t>
            </a:r>
            <a:endParaRPr lang="ko-KR" altLang="en-US" sz="1200" b="1" dirty="0" err="1" smtClean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19949799">
            <a:off x="7572880" y="1789741"/>
            <a:ext cx="428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C00000"/>
                </a:solidFill>
              </a:rPr>
              <a:t>+7</a:t>
            </a:r>
            <a:endParaRPr lang="ko-KR" altLang="en-US" sz="1200" b="1" dirty="0" err="1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9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486833" y="1273240"/>
            <a:ext cx="8170334" cy="4835611"/>
            <a:chOff x="486833" y="1273240"/>
            <a:chExt cx="8170334" cy="4835611"/>
          </a:xfrm>
        </p:grpSpPr>
        <p:sp>
          <p:nvSpPr>
            <p:cNvPr id="29" name="TextBox 28"/>
            <p:cNvSpPr txBox="1"/>
            <p:nvPr/>
          </p:nvSpPr>
          <p:spPr>
            <a:xfrm>
              <a:off x="486833" y="1273240"/>
              <a:ext cx="4018464" cy="483099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altLang="ko-KR" sz="1050" dirty="0" smtClean="0"/>
            </a:p>
            <a:p>
              <a:r>
                <a:rPr lang="en-US" altLang="ko-KR" sz="1050" b="1" dirty="0" smtClean="0"/>
                <a:t>[</a:t>
              </a:r>
              <a:r>
                <a:rPr lang="ko-KR" altLang="en-US" sz="1050" b="1" dirty="0" smtClean="0"/>
                <a:t>문제</a:t>
              </a:r>
              <a:r>
                <a:rPr lang="en-US" altLang="ko-KR" sz="1050" b="1" dirty="0" smtClean="0"/>
                <a:t>]</a:t>
              </a:r>
              <a:endParaRPr lang="en-US" altLang="ko-KR" sz="1050" b="1" dirty="0"/>
            </a:p>
            <a:p>
              <a:r>
                <a:rPr lang="ko-KR" altLang="en-US" sz="1050" dirty="0" smtClean="0"/>
                <a:t>중앙 </a:t>
              </a:r>
              <a:r>
                <a:rPr lang="ko-KR" altLang="en-US" sz="1050" dirty="0"/>
                <a:t>아시아 </a:t>
              </a:r>
              <a:r>
                <a:rPr lang="ko-KR" altLang="en-US" sz="1050" dirty="0" err="1"/>
                <a:t>우르크에서</a:t>
              </a:r>
              <a:r>
                <a:rPr lang="ko-KR" altLang="en-US" sz="1050" dirty="0"/>
                <a:t> 발생한 내전으로 인해 대한민국의 파견부대인 평화유지군도 특수임무에 투입되었다</a:t>
              </a:r>
              <a:r>
                <a:rPr lang="en-US" altLang="ko-KR" sz="1050" dirty="0"/>
                <a:t>. </a:t>
              </a:r>
              <a:r>
                <a:rPr lang="ko-KR" altLang="en-US" sz="1050" dirty="0"/>
                <a:t>평화유지군 부대의 특공대장인 유시진 대위는 임무를 수행하기 위해 특공대 정예의 병사를 차출해야 한다</a:t>
              </a:r>
              <a:r>
                <a:rPr lang="en-US" altLang="ko-KR" sz="1050" dirty="0"/>
                <a:t>. </a:t>
              </a:r>
              <a:r>
                <a:rPr lang="ko-KR" altLang="en-US" sz="1050" dirty="0"/>
                <a:t>병사의 평가는 공격력과 방어력으로 매겨지며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이미 많은 훈련을 통해 각 병사들의 공격력 순위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방어력 순위가 채점되어 있다</a:t>
              </a:r>
              <a:r>
                <a:rPr lang="en-US" altLang="ko-KR" sz="1050" dirty="0"/>
                <a:t>. </a:t>
              </a:r>
              <a:r>
                <a:rPr lang="ko-KR" altLang="en-US" sz="1050" dirty="0"/>
                <a:t>이번 임무에 참가 가능한 정예 병사는 모든 병사들 보다 공격력이나 방어력이 높아야 한다</a:t>
              </a:r>
              <a:r>
                <a:rPr lang="en-US" altLang="ko-KR" sz="1050" dirty="0"/>
                <a:t>.</a:t>
              </a:r>
            </a:p>
            <a:p>
              <a:endParaRPr lang="en-US" altLang="ko-KR" sz="1050" dirty="0" smtClean="0"/>
            </a:p>
            <a:p>
              <a:endParaRPr lang="en-US" altLang="ko-KR" sz="1050" dirty="0"/>
            </a:p>
            <a:p>
              <a:endParaRPr lang="en-US" altLang="ko-KR" sz="1050" dirty="0" smtClean="0"/>
            </a:p>
            <a:p>
              <a:endParaRPr lang="en-US" altLang="ko-KR" sz="1050" dirty="0"/>
            </a:p>
            <a:p>
              <a:endParaRPr lang="en-US" altLang="ko-KR" sz="1050" dirty="0" smtClean="0"/>
            </a:p>
            <a:p>
              <a:endParaRPr lang="en-US" altLang="ko-KR" sz="1050" dirty="0" smtClean="0"/>
            </a:p>
            <a:p>
              <a:endParaRPr lang="en-US" altLang="ko-KR" sz="1050" dirty="0"/>
            </a:p>
            <a:p>
              <a:endParaRPr lang="en-US" altLang="ko-KR" sz="1050" dirty="0"/>
            </a:p>
            <a:p>
              <a:r>
                <a:rPr lang="en-US" altLang="ko-KR" sz="1050" dirty="0" smtClean="0"/>
                <a:t> </a:t>
              </a:r>
              <a:r>
                <a:rPr lang="ko-KR" altLang="en-US" sz="1050" dirty="0"/>
                <a:t>위의 예시에서 정예병사는 병사</a:t>
              </a:r>
              <a:r>
                <a:rPr lang="en-US" altLang="ko-KR" sz="1050" dirty="0"/>
                <a:t>1, </a:t>
              </a:r>
              <a:r>
                <a:rPr lang="ko-KR" altLang="en-US" sz="1050" dirty="0"/>
                <a:t>병사</a:t>
              </a:r>
              <a:r>
                <a:rPr lang="en-US" altLang="ko-KR" sz="1050" dirty="0"/>
                <a:t>2, </a:t>
              </a:r>
              <a:r>
                <a:rPr lang="ko-KR" altLang="en-US" sz="1050" dirty="0"/>
                <a:t>병사</a:t>
              </a:r>
              <a:r>
                <a:rPr lang="en-US" altLang="ko-KR" sz="1050" dirty="0"/>
                <a:t>4</a:t>
              </a:r>
              <a:r>
                <a:rPr lang="ko-KR" altLang="en-US" sz="1050" dirty="0"/>
                <a:t>가 정예병사로 차출된다</a:t>
              </a:r>
              <a:r>
                <a:rPr lang="en-US" altLang="ko-KR" sz="1050" dirty="0"/>
                <a:t>. </a:t>
              </a:r>
              <a:r>
                <a:rPr lang="ko-KR" altLang="en-US" sz="1050" dirty="0"/>
                <a:t>병사</a:t>
              </a:r>
              <a:r>
                <a:rPr lang="en-US" altLang="ko-KR" sz="1050" dirty="0"/>
                <a:t>1</a:t>
              </a:r>
              <a:r>
                <a:rPr lang="ko-KR" altLang="en-US" sz="1050" dirty="0"/>
                <a:t>과 병사</a:t>
              </a:r>
              <a:r>
                <a:rPr lang="en-US" altLang="ko-KR" sz="1050" dirty="0"/>
                <a:t>4</a:t>
              </a:r>
              <a:r>
                <a:rPr lang="ko-KR" altLang="en-US" sz="1050" dirty="0"/>
                <a:t>는 각각 공격력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방어력 순위 </a:t>
              </a:r>
              <a:r>
                <a:rPr lang="en-US" altLang="ko-KR" sz="1050" dirty="0"/>
                <a:t>1</a:t>
              </a:r>
              <a:r>
                <a:rPr lang="ko-KR" altLang="en-US" sz="1050" dirty="0"/>
                <a:t>위이므로 모든 병사보다 높으며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병사</a:t>
              </a:r>
              <a:r>
                <a:rPr lang="en-US" altLang="ko-KR" sz="1050" dirty="0"/>
                <a:t>2</a:t>
              </a:r>
              <a:r>
                <a:rPr lang="ko-KR" altLang="en-US" sz="1050" dirty="0"/>
                <a:t>는 방어력이 병사</a:t>
              </a:r>
              <a:r>
                <a:rPr lang="en-US" altLang="ko-KR" sz="1050" dirty="0"/>
                <a:t>1, </a:t>
              </a:r>
              <a:r>
                <a:rPr lang="ko-KR" altLang="en-US" sz="1050" dirty="0"/>
                <a:t>병사</a:t>
              </a:r>
              <a:r>
                <a:rPr lang="en-US" altLang="ko-KR" sz="1050" dirty="0"/>
                <a:t>3, </a:t>
              </a:r>
              <a:r>
                <a:rPr lang="ko-KR" altLang="en-US" sz="1050" dirty="0"/>
                <a:t>병사</a:t>
              </a:r>
              <a:r>
                <a:rPr lang="en-US" altLang="ko-KR" sz="1050" dirty="0"/>
                <a:t>5 </a:t>
              </a:r>
              <a:r>
                <a:rPr lang="ko-KR" altLang="en-US" sz="1050" dirty="0"/>
                <a:t>보다 높고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공격력이 병사</a:t>
              </a:r>
              <a:r>
                <a:rPr lang="en-US" altLang="ko-KR" sz="1050" dirty="0"/>
                <a:t>4</a:t>
              </a:r>
              <a:r>
                <a:rPr lang="ko-KR" altLang="en-US" sz="1050" dirty="0"/>
                <a:t>보다 높으므로 모든 병사보다 방어력이나 공격력이 높다</a:t>
              </a:r>
              <a:r>
                <a:rPr lang="en-US" altLang="ko-KR" sz="1050" dirty="0"/>
                <a:t>.</a:t>
              </a:r>
            </a:p>
            <a:p>
              <a:endParaRPr lang="en-US" altLang="ko-KR" sz="1050" dirty="0"/>
            </a:p>
            <a:p>
              <a:r>
                <a:rPr lang="en-US" altLang="ko-KR" sz="1050" dirty="0"/>
                <a:t> </a:t>
              </a:r>
              <a:r>
                <a:rPr lang="ko-KR" altLang="en-US" sz="1050" dirty="0"/>
                <a:t>병사의 수와 각 병사의 공격력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방어력 순위 정보를 입력 받았을 때 차출되는 정예 병사의 수를 출력하는 프로그램을 작성하시오</a:t>
              </a:r>
              <a:r>
                <a:rPr lang="en-US" altLang="ko-KR" sz="1050" dirty="0" smtClean="0"/>
                <a:t>.</a:t>
              </a:r>
            </a:p>
            <a:p>
              <a:endParaRPr lang="en-US" altLang="ko-KR" sz="105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638703" y="1277855"/>
              <a:ext cx="4018464" cy="483099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altLang="ko-KR" sz="1050" dirty="0"/>
            </a:p>
            <a:p>
              <a:r>
                <a:rPr lang="en-US" altLang="ko-KR" sz="1050" b="1" dirty="0" smtClean="0"/>
                <a:t>[</a:t>
              </a:r>
              <a:r>
                <a:rPr lang="ko-KR" altLang="en-US" sz="1050" b="1" dirty="0" smtClean="0"/>
                <a:t>제한조건</a:t>
              </a:r>
              <a:r>
                <a:rPr lang="en-US" altLang="ko-KR" sz="1050" b="1" dirty="0" smtClean="0"/>
                <a:t>]</a:t>
              </a:r>
            </a:p>
            <a:p>
              <a:r>
                <a:rPr lang="en-US" altLang="ko-KR" sz="1050" dirty="0" smtClean="0"/>
                <a:t>1. </a:t>
              </a:r>
              <a:r>
                <a:rPr lang="ko-KR" altLang="en-US" sz="1050" dirty="0" smtClean="0"/>
                <a:t>병사의 </a:t>
              </a:r>
              <a:r>
                <a:rPr lang="ko-KR" altLang="en-US" sz="1050" dirty="0"/>
                <a:t>수</a:t>
              </a:r>
              <a:r>
                <a:rPr lang="en-US" altLang="ko-KR" sz="1050" dirty="0"/>
                <a:t>(N)</a:t>
              </a:r>
              <a:r>
                <a:rPr lang="ko-KR" altLang="en-US" sz="1050" dirty="0"/>
                <a:t>는 </a:t>
              </a:r>
              <a:r>
                <a:rPr lang="en-US" altLang="ko-KR" sz="1050" dirty="0"/>
                <a:t>100,000 </a:t>
              </a:r>
              <a:r>
                <a:rPr lang="ko-KR" altLang="en-US" sz="1050" dirty="0"/>
                <a:t>이하이다</a:t>
              </a:r>
              <a:r>
                <a:rPr lang="en-US" altLang="ko-KR" sz="1050" dirty="0"/>
                <a:t>.</a:t>
              </a:r>
            </a:p>
            <a:p>
              <a:r>
                <a:rPr lang="en-US" altLang="ko-KR" sz="1050" dirty="0"/>
                <a:t>2</a:t>
              </a:r>
              <a:r>
                <a:rPr lang="en-US" altLang="ko-KR" sz="1050" dirty="0" smtClean="0"/>
                <a:t>. </a:t>
              </a:r>
              <a:r>
                <a:rPr lang="ko-KR" altLang="en-US" sz="1050" dirty="0" smtClean="0"/>
                <a:t>각 </a:t>
              </a:r>
              <a:r>
                <a:rPr lang="ko-KR" altLang="en-US" sz="1050" dirty="0"/>
                <a:t>병사의 공격력과 방어력의 순위는 각각 </a:t>
              </a:r>
              <a:r>
                <a:rPr lang="en-US" altLang="ko-KR" sz="1050" dirty="0"/>
                <a:t>1</a:t>
              </a:r>
              <a:r>
                <a:rPr lang="ko-KR" altLang="en-US" sz="1050" dirty="0"/>
                <a:t>부터 </a:t>
              </a:r>
              <a:r>
                <a:rPr lang="en-US" altLang="ko-KR" sz="1050" dirty="0"/>
                <a:t>N</a:t>
              </a:r>
              <a:r>
                <a:rPr lang="ko-KR" altLang="en-US" sz="1050" dirty="0"/>
                <a:t>까지 순서대로 부여되어 있으며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같은 순위를 가지지 않는다</a:t>
              </a:r>
              <a:r>
                <a:rPr lang="en-US" altLang="ko-KR" sz="1050" dirty="0"/>
                <a:t>.</a:t>
              </a:r>
            </a:p>
            <a:p>
              <a:endParaRPr lang="en-US" altLang="ko-KR" sz="1050" dirty="0" smtClean="0"/>
            </a:p>
            <a:p>
              <a:endParaRPr lang="en-US" altLang="ko-KR" sz="1050" dirty="0"/>
            </a:p>
            <a:p>
              <a:r>
                <a:rPr lang="en-US" altLang="ko-KR" sz="1050" b="1" dirty="0"/>
                <a:t>[</a:t>
              </a:r>
              <a:r>
                <a:rPr lang="ko-KR" altLang="en-US" sz="1050" b="1" dirty="0"/>
                <a:t>입력</a:t>
              </a:r>
              <a:r>
                <a:rPr lang="en-US" altLang="ko-KR" sz="1050" b="1" dirty="0" smtClean="0"/>
                <a:t>]</a:t>
              </a:r>
            </a:p>
            <a:p>
              <a:r>
                <a:rPr lang="ko-KR" altLang="en-US" sz="1050" dirty="0" smtClean="0"/>
                <a:t>맨 </a:t>
              </a:r>
              <a:r>
                <a:rPr lang="ko-KR" altLang="en-US" sz="1050" dirty="0"/>
                <a:t>처음 테스트 케이스의 개수 </a:t>
              </a:r>
              <a:r>
                <a:rPr lang="en-US" altLang="ko-KR" sz="1050" dirty="0"/>
                <a:t>T</a:t>
              </a:r>
              <a:r>
                <a:rPr lang="ko-KR" altLang="en-US" sz="1050" dirty="0"/>
                <a:t>가 주어지며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그 다음 줄부터 </a:t>
              </a:r>
              <a:r>
                <a:rPr lang="en-US" altLang="ko-KR" sz="1050" dirty="0"/>
                <a:t>T </a:t>
              </a:r>
              <a:r>
                <a:rPr lang="ko-KR" altLang="en-US" sz="1050" dirty="0"/>
                <a:t>개의 테스트 케이스가 주어진다</a:t>
              </a:r>
              <a:r>
                <a:rPr lang="en-US" altLang="ko-KR" sz="1050" dirty="0"/>
                <a:t>. </a:t>
              </a:r>
              <a:r>
                <a:rPr lang="ko-KR" altLang="en-US" sz="1050" dirty="0"/>
                <a:t>각 테스트 케이스는 </a:t>
              </a:r>
              <a:r>
                <a:rPr lang="en-US" altLang="ko-KR" sz="1050" dirty="0"/>
                <a:t>N+1</a:t>
              </a:r>
              <a:r>
                <a:rPr lang="ko-KR" altLang="en-US" sz="1050" dirty="0"/>
                <a:t>줄로 구성되어 있으며 첫 줄에는 병사의 수</a:t>
              </a:r>
              <a:r>
                <a:rPr lang="en-US" altLang="ko-KR" sz="1050" dirty="0"/>
                <a:t>(3 ≤ N ≤ 100,000)</a:t>
              </a:r>
              <a:r>
                <a:rPr lang="ko-KR" altLang="en-US" sz="1050" dirty="0"/>
                <a:t>가 주어진다</a:t>
              </a:r>
              <a:r>
                <a:rPr lang="en-US" altLang="ko-KR" sz="1050" dirty="0"/>
                <a:t>. </a:t>
              </a:r>
              <a:r>
                <a:rPr lang="ko-KR" altLang="en-US" sz="1050" dirty="0"/>
                <a:t>다음 </a:t>
              </a:r>
              <a:r>
                <a:rPr lang="en-US" altLang="ko-KR" sz="1050" dirty="0"/>
                <a:t>N</a:t>
              </a:r>
              <a:r>
                <a:rPr lang="ko-KR" altLang="en-US" sz="1050" dirty="0"/>
                <a:t>줄에 각 병사의 공격력 순위</a:t>
              </a:r>
              <a:r>
                <a:rPr lang="en-US" altLang="ko-KR" sz="1050" dirty="0"/>
                <a:t>(1 ≤ A ≤ N)</a:t>
              </a:r>
              <a:r>
                <a:rPr lang="ko-KR" altLang="en-US" sz="1050" dirty="0"/>
                <a:t>와 방어력 순위</a:t>
              </a:r>
              <a:r>
                <a:rPr lang="en-US" altLang="ko-KR" sz="1050" dirty="0"/>
                <a:t>(1 ≤ D ≤ N)</a:t>
              </a:r>
              <a:r>
                <a:rPr lang="ko-KR" altLang="en-US" sz="1050" dirty="0"/>
                <a:t>가 공백으로 구분되어 주어진다</a:t>
              </a:r>
              <a:r>
                <a:rPr lang="en-US" altLang="ko-KR" sz="1050" dirty="0"/>
                <a:t>.</a:t>
              </a:r>
            </a:p>
            <a:p>
              <a:endParaRPr lang="en-US" altLang="ko-KR" sz="1050" dirty="0" smtClean="0"/>
            </a:p>
            <a:p>
              <a:endParaRPr lang="en-US" altLang="ko-KR" sz="1050" dirty="0"/>
            </a:p>
            <a:p>
              <a:r>
                <a:rPr lang="en-US" altLang="ko-KR" sz="1050" b="1" dirty="0"/>
                <a:t>[</a:t>
              </a:r>
              <a:r>
                <a:rPr lang="ko-KR" altLang="en-US" sz="1050" b="1" dirty="0"/>
                <a:t>출력</a:t>
              </a:r>
              <a:r>
                <a:rPr lang="en-US" altLang="ko-KR" sz="1050" b="1" dirty="0" smtClean="0"/>
                <a:t>]</a:t>
              </a:r>
            </a:p>
            <a:p>
              <a:r>
                <a:rPr lang="ko-KR" altLang="en-US" sz="1050" dirty="0" smtClean="0"/>
                <a:t>각각의 </a:t>
              </a:r>
              <a:r>
                <a:rPr lang="ko-KR" altLang="en-US" sz="1050" dirty="0"/>
                <a:t>테스트 케이스에 대하여 </a:t>
              </a:r>
              <a:r>
                <a:rPr lang="en-US" altLang="ko-KR" sz="1050" dirty="0"/>
                <a:t>#x (x</a:t>
              </a:r>
              <a:r>
                <a:rPr lang="ko-KR" altLang="en-US" sz="1050" dirty="0"/>
                <a:t>는 테스트 케이스 번호</a:t>
              </a:r>
              <a:r>
                <a:rPr lang="en-US" altLang="ko-KR" sz="1050" dirty="0"/>
                <a:t>, 1</a:t>
              </a:r>
              <a:r>
                <a:rPr lang="ko-KR" altLang="en-US" sz="1050" dirty="0"/>
                <a:t>부터 시작</a:t>
              </a:r>
              <a:r>
                <a:rPr lang="en-US" altLang="ko-KR" sz="1050" dirty="0"/>
                <a:t>)</a:t>
              </a:r>
              <a:r>
                <a:rPr lang="ko-KR" altLang="en-US" sz="1050" dirty="0"/>
                <a:t>을 출력하고 공백을 하나 둔 다음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정예 병사의 수를 출력한다</a:t>
              </a:r>
              <a:r>
                <a:rPr lang="en-US" altLang="ko-KR" sz="1050" dirty="0"/>
                <a:t>. </a:t>
              </a: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VII. </a:t>
            </a:r>
            <a:r>
              <a:rPr lang="ko-KR" altLang="en-US" sz="1200" dirty="0" smtClean="0"/>
              <a:t>정렬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dirty="0" smtClean="0"/>
              <a:t>예제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정예병사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검정 </a:t>
            </a:r>
            <a:r>
              <a:rPr lang="en-US" altLang="ko-KR" dirty="0"/>
              <a:t>Advanced </a:t>
            </a:r>
            <a:r>
              <a:rPr lang="ko-KR" altLang="en-US" dirty="0"/>
              <a:t>과정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553537" y="2881595"/>
          <a:ext cx="3888002" cy="6286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54012"/>
                <a:gridCol w="606798"/>
                <a:gridCol w="606798"/>
                <a:gridCol w="606798"/>
                <a:gridCol w="606798"/>
                <a:gridCol w="606798"/>
              </a:tblGrid>
              <a:tr h="20955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solidFill>
                            <a:schemeClr val="tx1"/>
                          </a:solidFill>
                          <a:effectLst/>
                        </a:rPr>
                        <a:t>병사</a:t>
                      </a: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solidFill>
                            <a:schemeClr val="tx1"/>
                          </a:solidFill>
                          <a:effectLst/>
                        </a:rPr>
                        <a:t>병사</a:t>
                      </a: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solidFill>
                            <a:schemeClr val="tx1"/>
                          </a:solidFill>
                          <a:effectLst/>
                        </a:rPr>
                        <a:t>병사</a:t>
                      </a: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solidFill>
                            <a:schemeClr val="tx1"/>
                          </a:solidFill>
                          <a:effectLst/>
                        </a:rPr>
                        <a:t>병사</a:t>
                      </a: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050" kern="0">
                          <a:solidFill>
                            <a:schemeClr val="tx1"/>
                          </a:solidFill>
                          <a:effectLst/>
                        </a:rPr>
                        <a:t>병사</a:t>
                      </a: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R" sz="1050" kern="10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solidFill>
                            <a:schemeClr val="tx1"/>
                          </a:solidFill>
                          <a:effectLst/>
                        </a:rPr>
                        <a:t>공격력순위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solidFill>
                            <a:schemeClr val="tx1"/>
                          </a:solidFill>
                          <a:effectLst/>
                        </a:rPr>
                        <a:t>방어력순위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25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VII. </a:t>
            </a:r>
            <a:r>
              <a:rPr lang="ko-KR" altLang="en-US" sz="1200" dirty="0" smtClean="0"/>
              <a:t>정렬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dirty="0"/>
              <a:t>예</a:t>
            </a:r>
            <a:r>
              <a:rPr lang="ko-KR" altLang="en-US" dirty="0" smtClean="0"/>
              <a:t>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정예병사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검정 </a:t>
            </a:r>
            <a:r>
              <a:rPr lang="en-US" altLang="ko-KR" dirty="0"/>
              <a:t>Advanced </a:t>
            </a:r>
            <a:r>
              <a:rPr lang="ko-KR" altLang="en-US" dirty="0"/>
              <a:t>과정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접근법</a:t>
            </a:r>
            <a:endParaRPr lang="en-US" altLang="ko-KR" dirty="0" smtClean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665311" y="1628801"/>
            <a:ext cx="7961407" cy="805349"/>
          </a:xfrm>
        </p:spPr>
        <p:txBody>
          <a:bodyPr/>
          <a:lstStyle/>
          <a:p>
            <a:r>
              <a:rPr lang="ko-KR" altLang="en-US" sz="1600" dirty="0" smtClean="0"/>
              <a:t>문제 이해하기</a:t>
            </a:r>
            <a:endParaRPr lang="en-US" altLang="ko-KR" sz="1600" dirty="0" smtClean="0"/>
          </a:p>
          <a:p>
            <a:pPr lvl="1"/>
            <a:r>
              <a:rPr lang="ko-KR" altLang="en-US" sz="1400" dirty="0" smtClean="0"/>
              <a:t>모든 나머지 병사들보다 공격력 혹은 방어력이 높은 정예 병사의 수</a:t>
            </a:r>
            <a:endParaRPr lang="en-US" altLang="ko-KR" sz="1400" dirty="0" smtClean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 smtClean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 smtClean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pPr lvl="1"/>
            <a:r>
              <a:rPr lang="ko-KR" altLang="en-US" sz="1400" dirty="0" smtClean="0"/>
              <a:t>다음과 같이 병사 </a:t>
            </a:r>
            <a:r>
              <a:rPr lang="en-US" altLang="ko-KR" sz="1400" dirty="0" smtClean="0"/>
              <a:t>k </a:t>
            </a:r>
            <a:r>
              <a:rPr lang="ko-KR" altLang="en-US" sz="1400" dirty="0" smtClean="0"/>
              <a:t>이외의 병사들을 분류했을 때</a:t>
            </a:r>
            <a:endParaRPr lang="en-US" altLang="ko-KR" sz="1400" dirty="0" smtClean="0"/>
          </a:p>
          <a:p>
            <a:pPr marL="246190" lvl="1" indent="0">
              <a:buNone/>
            </a:pPr>
            <a:r>
              <a:rPr lang="ko-KR" altLang="en-US" sz="1400" dirty="0" smtClean="0"/>
              <a:t> 그룹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의 모든 병사들보다 이미 공격력이 높으므로</a:t>
            </a:r>
            <a:endParaRPr lang="en-US" altLang="ko-KR" sz="1400" dirty="0"/>
          </a:p>
          <a:p>
            <a:pPr marL="246190" lvl="1" indent="0">
              <a:buNone/>
            </a:pPr>
            <a:r>
              <a:rPr lang="ko-KR" altLang="en-US" sz="1400" dirty="0" smtClean="0"/>
              <a:t> 그룹 </a:t>
            </a:r>
            <a:r>
              <a:rPr lang="en-US" altLang="ko-KR" sz="1400" dirty="0"/>
              <a:t>1</a:t>
            </a:r>
            <a:r>
              <a:rPr lang="ko-KR" altLang="en-US" sz="1400" dirty="0" smtClean="0"/>
              <a:t>의 모든 병사들보다 방어력이 높으면 병사 </a:t>
            </a:r>
            <a:r>
              <a:rPr lang="en-US" altLang="ko-KR" sz="1400" dirty="0" smtClean="0"/>
              <a:t>k</a:t>
            </a:r>
            <a:r>
              <a:rPr lang="ko-KR" altLang="en-US" sz="1400" dirty="0" smtClean="0"/>
              <a:t>는 정예병사</a:t>
            </a:r>
            <a:endParaRPr lang="en-US" altLang="ko-KR" sz="1400" dirty="0" smtClean="0"/>
          </a:p>
        </p:txBody>
      </p:sp>
      <p:grpSp>
        <p:nvGrpSpPr>
          <p:cNvPr id="25" name="그룹 24"/>
          <p:cNvGrpSpPr/>
          <p:nvPr/>
        </p:nvGrpSpPr>
        <p:grpSpPr>
          <a:xfrm>
            <a:off x="1754659" y="2594924"/>
            <a:ext cx="5634683" cy="1512661"/>
            <a:chOff x="1103869" y="2463116"/>
            <a:chExt cx="5634683" cy="1512661"/>
          </a:xfrm>
        </p:grpSpPr>
        <p:sp>
          <p:nvSpPr>
            <p:cNvPr id="2" name="타원 1"/>
            <p:cNvSpPr/>
            <p:nvPr/>
          </p:nvSpPr>
          <p:spPr>
            <a:xfrm>
              <a:off x="3739974" y="2837932"/>
              <a:ext cx="362465" cy="33775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103869" y="2463116"/>
              <a:ext cx="2174790" cy="1512661"/>
              <a:chOff x="1103869" y="2463116"/>
              <a:chExt cx="2174790" cy="1512661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219200" y="2463116"/>
                <a:ext cx="1960605" cy="108892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그룹 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1</a:t>
                </a:r>
              </a:p>
              <a:p>
                <a:pPr algn="ctr"/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103869" y="3698778"/>
                <a:ext cx="21747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/>
                  <a:t>병사 </a:t>
                </a:r>
                <a:r>
                  <a:rPr lang="en-US" altLang="ko-KR" sz="1200" dirty="0" smtClean="0"/>
                  <a:t>k</a:t>
                </a:r>
                <a:r>
                  <a:rPr lang="ko-KR" altLang="en-US" sz="1200" dirty="0" smtClean="0"/>
                  <a:t>보다 공격력이 </a:t>
                </a:r>
                <a:r>
                  <a:rPr lang="ko-KR" altLang="en-US" sz="1200" b="1" dirty="0"/>
                  <a:t>높</a:t>
                </a:r>
                <a:r>
                  <a:rPr lang="ko-KR" altLang="en-US" sz="1200" b="1" dirty="0" smtClean="0"/>
                  <a:t>음</a:t>
                </a: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1449860" y="2953265"/>
                <a:ext cx="362465" cy="33775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2010032" y="2953265"/>
                <a:ext cx="362465" cy="33775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520780" y="2833815"/>
                <a:ext cx="457200" cy="335690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 smtClean="0">
                    <a:solidFill>
                      <a:schemeClr val="tx1"/>
                    </a:solidFill>
                  </a:rPr>
                  <a:t>…</a:t>
                </a:r>
                <a:endParaRPr lang="ko-KR" altLang="en-US" sz="20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3468124" y="3281733"/>
              <a:ext cx="906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병사 </a:t>
              </a:r>
              <a:r>
                <a:rPr lang="en-US" altLang="ko-KR" sz="1200" dirty="0" smtClean="0"/>
                <a:t>k</a:t>
              </a:r>
              <a:endParaRPr lang="ko-KR" altLang="en-US" sz="1200" dirty="0" smtClean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4563762" y="2463116"/>
              <a:ext cx="2174790" cy="1512661"/>
              <a:chOff x="1103869" y="2463116"/>
              <a:chExt cx="2174790" cy="1512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1219200" y="2463116"/>
                <a:ext cx="1960605" cy="108892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그룹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2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03869" y="3698778"/>
                <a:ext cx="21747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/>
                  <a:t>병사 </a:t>
                </a:r>
                <a:r>
                  <a:rPr lang="en-US" altLang="ko-KR" sz="1200" dirty="0" smtClean="0"/>
                  <a:t>k</a:t>
                </a:r>
                <a:r>
                  <a:rPr lang="ko-KR" altLang="en-US" sz="1200" dirty="0" smtClean="0"/>
                  <a:t>보다 공격력이 </a:t>
                </a:r>
                <a:r>
                  <a:rPr lang="ko-KR" altLang="en-US" sz="1200" b="1" dirty="0"/>
                  <a:t>낮</a:t>
                </a:r>
                <a:r>
                  <a:rPr lang="ko-KR" altLang="en-US" sz="1200" b="1" dirty="0" smtClean="0"/>
                  <a:t>음</a:t>
                </a: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1449860" y="2953265"/>
                <a:ext cx="362465" cy="33775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2010032" y="2953265"/>
                <a:ext cx="362465" cy="337755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520780" y="2833815"/>
                <a:ext cx="457200" cy="335690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 smtClean="0">
                    <a:solidFill>
                      <a:schemeClr val="tx1"/>
                    </a:solidFill>
                  </a:rPr>
                  <a:t>…</a:t>
                </a:r>
                <a:endParaRPr lang="ko-KR" altLang="en-US" sz="2000" dirty="0" smtClean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05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VII. </a:t>
            </a:r>
            <a:r>
              <a:rPr lang="ko-KR" altLang="en-US" sz="1200" dirty="0" smtClean="0"/>
              <a:t>정렬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dirty="0" smtClean="0"/>
              <a:t>예제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정예병사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검정 </a:t>
            </a:r>
            <a:r>
              <a:rPr lang="en-US" altLang="ko-KR" dirty="0"/>
              <a:t>Advanced </a:t>
            </a:r>
            <a:r>
              <a:rPr lang="ko-KR" altLang="en-US" dirty="0"/>
              <a:t>과정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665311" y="1628801"/>
            <a:ext cx="7961407" cy="805349"/>
          </a:xfrm>
        </p:spPr>
        <p:txBody>
          <a:bodyPr/>
          <a:lstStyle/>
          <a:p>
            <a:r>
              <a:rPr lang="ko-KR" altLang="en-US" sz="1600" dirty="0" smtClean="0"/>
              <a:t>정렬 적용하기</a:t>
            </a:r>
            <a:endParaRPr lang="en-US" altLang="ko-KR" sz="1600" dirty="0" smtClean="0"/>
          </a:p>
          <a:p>
            <a:pPr lvl="1"/>
            <a:r>
              <a:rPr lang="ko-KR" altLang="en-US" sz="1400" dirty="0" smtClean="0"/>
              <a:t>공격력 순으로 병사들을 정렬</a:t>
            </a:r>
            <a:endParaRPr lang="en-US" altLang="ko-KR" sz="1400" dirty="0" smtClean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4151867" y="1893058"/>
          <a:ext cx="3888002" cy="6286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54012"/>
                <a:gridCol w="606798"/>
                <a:gridCol w="606798"/>
                <a:gridCol w="606798"/>
                <a:gridCol w="606798"/>
                <a:gridCol w="606798"/>
              </a:tblGrid>
              <a:tr h="20955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solidFill>
                            <a:schemeClr val="tx1"/>
                          </a:solidFill>
                          <a:effectLst/>
                        </a:rPr>
                        <a:t>병사</a:t>
                      </a: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solidFill>
                            <a:schemeClr val="tx1"/>
                          </a:solidFill>
                          <a:effectLst/>
                        </a:rPr>
                        <a:t>병사</a:t>
                      </a: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solidFill>
                            <a:schemeClr val="tx1"/>
                          </a:solidFill>
                          <a:effectLst/>
                        </a:rPr>
                        <a:t>병사</a:t>
                      </a: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solidFill>
                            <a:schemeClr val="tx1"/>
                          </a:solidFill>
                          <a:effectLst/>
                        </a:rPr>
                        <a:t>병사</a:t>
                      </a: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050" kern="0">
                          <a:solidFill>
                            <a:schemeClr val="tx1"/>
                          </a:solidFill>
                          <a:effectLst/>
                        </a:rPr>
                        <a:t>병사</a:t>
                      </a:r>
                      <a:r>
                        <a:rPr lang="en-US" sz="1050" kern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R" sz="1050" kern="10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solidFill>
                            <a:schemeClr val="tx1"/>
                          </a:solidFill>
                          <a:effectLst/>
                        </a:rPr>
                        <a:t>공격력순위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050" kern="0" dirty="0">
                          <a:solidFill>
                            <a:schemeClr val="tx1"/>
                          </a:solidFill>
                          <a:effectLst/>
                        </a:rPr>
                        <a:t>방어력순위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R" sz="105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4" name="그룹 53"/>
          <p:cNvGrpSpPr/>
          <p:nvPr/>
        </p:nvGrpSpPr>
        <p:grpSpPr>
          <a:xfrm>
            <a:off x="683741" y="2726716"/>
            <a:ext cx="3328086" cy="1298499"/>
            <a:chOff x="683741" y="2726716"/>
            <a:chExt cx="3328086" cy="1298499"/>
          </a:xfrm>
        </p:grpSpPr>
        <p:sp>
          <p:nvSpPr>
            <p:cNvPr id="53" name="직사각형 52"/>
            <p:cNvSpPr/>
            <p:nvPr/>
          </p:nvSpPr>
          <p:spPr>
            <a:xfrm>
              <a:off x="1458067" y="2726716"/>
              <a:ext cx="2158343" cy="8752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그룹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2</a:t>
              </a:r>
            </a:p>
            <a:p>
              <a:pPr algn="ctr"/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3138586" y="3118024"/>
              <a:ext cx="362465" cy="33775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4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611365" y="3118023"/>
              <a:ext cx="362465" cy="33775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1556923" y="3118023"/>
              <a:ext cx="362465" cy="33775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3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029702" y="3118022"/>
              <a:ext cx="362465" cy="33775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2084144" y="3118023"/>
              <a:ext cx="362465" cy="33775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5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>
              <a:endCxn id="29" idx="4"/>
            </p:cNvCxnSpPr>
            <p:nvPr/>
          </p:nvCxnSpPr>
          <p:spPr>
            <a:xfrm flipV="1">
              <a:off x="1210934" y="3455777"/>
              <a:ext cx="1" cy="292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83741" y="3748216"/>
              <a:ext cx="3328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모든 병사들보다 공격력이 높으므로 정예병사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75474" y="4213660"/>
            <a:ext cx="3229261" cy="1671942"/>
            <a:chOff x="675474" y="4213660"/>
            <a:chExt cx="3229261" cy="1671942"/>
          </a:xfrm>
        </p:grpSpPr>
        <p:sp>
          <p:nvSpPr>
            <p:cNvPr id="48" name="직사각형 47"/>
            <p:cNvSpPr/>
            <p:nvPr/>
          </p:nvSpPr>
          <p:spPr>
            <a:xfrm>
              <a:off x="848496" y="4213660"/>
              <a:ext cx="648000" cy="87528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그룹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</a:t>
              </a:r>
            </a:p>
            <a:p>
              <a:pPr algn="ctr"/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01795" y="4217774"/>
              <a:ext cx="1614616" cy="87528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그룹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2</a:t>
              </a:r>
            </a:p>
            <a:p>
              <a:pPr algn="ctr"/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3130319" y="4609079"/>
              <a:ext cx="362465" cy="33775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4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2603098" y="4609078"/>
              <a:ext cx="362465" cy="33775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1548656" y="4609078"/>
              <a:ext cx="362465" cy="33775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3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021435" y="4609077"/>
              <a:ext cx="362465" cy="33775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075877" y="4609078"/>
              <a:ext cx="362465" cy="33775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5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 flipV="1">
              <a:off x="1729888" y="4946834"/>
              <a:ext cx="1" cy="292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75474" y="5239271"/>
              <a:ext cx="32292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그룹 </a:t>
              </a:r>
              <a:r>
                <a:rPr lang="en-US" altLang="ko-KR" sz="1200" dirty="0" smtClean="0"/>
                <a:t>2</a:t>
              </a:r>
              <a:r>
                <a:rPr lang="ko-KR" altLang="en-US" sz="1200" dirty="0" smtClean="0"/>
                <a:t>의 모든 병사들보다 공격력이 높지만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1</a:t>
              </a:r>
              <a:r>
                <a:rPr lang="ko-KR" altLang="en-US" sz="1200" dirty="0" smtClean="0"/>
                <a:t>번 병사보다 공격력도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방어력도 낮으므로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정예병사가 아님</a:t>
              </a:r>
              <a:endParaRPr lang="en-US" altLang="ko-KR" sz="1200" dirty="0" smtClean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489593" y="2998574"/>
            <a:ext cx="3229261" cy="1684303"/>
            <a:chOff x="4489593" y="2998574"/>
            <a:chExt cx="3229261" cy="1684303"/>
          </a:xfrm>
        </p:grpSpPr>
        <p:sp>
          <p:nvSpPr>
            <p:cNvPr id="49" name="직사각형 48"/>
            <p:cNvSpPr/>
            <p:nvPr/>
          </p:nvSpPr>
          <p:spPr>
            <a:xfrm>
              <a:off x="6818146" y="2998574"/>
              <a:ext cx="648000" cy="87528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그룹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</a:p>
            <a:p>
              <a:pPr algn="ctr"/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711982" y="3015049"/>
              <a:ext cx="1622915" cy="87528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그룹 </a:t>
              </a:r>
              <a:r>
                <a:rPr lang="en-US" altLang="ko-KR" sz="1400" dirty="0">
                  <a:solidFill>
                    <a:schemeClr val="tx1"/>
                  </a:solidFill>
                </a:rPr>
                <a:t>1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6944438" y="3406354"/>
              <a:ext cx="362465" cy="33775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4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6417217" y="3406353"/>
              <a:ext cx="362465" cy="33775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2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5362775" y="3406353"/>
              <a:ext cx="362465" cy="33775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3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4835554" y="3406352"/>
              <a:ext cx="362465" cy="33775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1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5889996" y="3406353"/>
              <a:ext cx="362465" cy="33775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5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 flipV="1">
              <a:off x="6598448" y="3744109"/>
              <a:ext cx="1" cy="292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489593" y="4036546"/>
              <a:ext cx="32292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그룹 </a:t>
              </a:r>
              <a:r>
                <a:rPr lang="en-US" altLang="ko-KR" sz="1200" dirty="0" smtClean="0"/>
                <a:t>2</a:t>
              </a:r>
              <a:r>
                <a:rPr lang="ko-KR" altLang="en-US" sz="1200" dirty="0" smtClean="0"/>
                <a:t>의 병사 </a:t>
              </a:r>
              <a:r>
                <a:rPr lang="en-US" altLang="ko-KR" sz="1200" dirty="0"/>
                <a:t>4</a:t>
              </a:r>
              <a:r>
                <a:rPr lang="ko-KR" altLang="en-US" sz="1200" dirty="0" smtClean="0"/>
                <a:t>보다 공격력이 높고</a:t>
              </a:r>
              <a:r>
                <a:rPr lang="en-US" altLang="ko-KR" sz="1200" dirty="0" smtClean="0"/>
                <a:t>,</a:t>
              </a:r>
            </a:p>
            <a:p>
              <a:r>
                <a:rPr lang="ko-KR" altLang="en-US" sz="1200" dirty="0" smtClean="0"/>
                <a:t>그룹 </a:t>
              </a:r>
              <a:r>
                <a:rPr lang="en-US" altLang="ko-KR" sz="1200" dirty="0" smtClean="0"/>
                <a:t>1</a:t>
              </a:r>
              <a:r>
                <a:rPr lang="ko-KR" altLang="en-US" sz="1200" dirty="0" smtClean="0"/>
                <a:t>의 모든 병사보다 방어력이 높으므로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정예 병사</a:t>
              </a:r>
              <a:endParaRPr lang="en-US" altLang="ko-KR" sz="12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74474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VII. </a:t>
            </a:r>
            <a:r>
              <a:rPr lang="ko-KR" altLang="en-US" sz="1200" dirty="0"/>
              <a:t>정렬</a:t>
            </a:r>
            <a:r>
              <a:rPr lang="ko-KR" altLang="en-US" sz="2000" dirty="0">
                <a:solidFill>
                  <a:srgbClr val="009CE1"/>
                </a:solidFill>
              </a:rPr>
              <a:t/>
            </a:r>
            <a:br>
              <a:rPr lang="ko-KR" altLang="en-US" sz="2000" dirty="0">
                <a:solidFill>
                  <a:srgbClr val="009CE1"/>
                </a:solidFill>
              </a:rPr>
            </a:br>
            <a:r>
              <a:rPr lang="ko-KR" altLang="en-US" dirty="0" smtClean="0"/>
              <a:t>추가 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15539" y="1171600"/>
            <a:ext cx="8111180" cy="4567047"/>
          </a:xfrm>
        </p:spPr>
        <p:txBody>
          <a:bodyPr/>
          <a:lstStyle/>
          <a:p>
            <a:r>
              <a:rPr lang="en-US" altLang="ko-KR" sz="1584" dirty="0" smtClean="0"/>
              <a:t>[</a:t>
            </a:r>
            <a:r>
              <a:rPr lang="ko-KR" altLang="en-US" sz="1584" dirty="0"/>
              <a:t>연습</a:t>
            </a:r>
            <a:r>
              <a:rPr lang="en-US" altLang="ko-KR" sz="1584" dirty="0"/>
              <a:t>I-0020] 2</a:t>
            </a:r>
            <a:r>
              <a:rPr lang="ko-KR" altLang="en-US" sz="1584" dirty="0"/>
              <a:t>차원 배열을 열의 합으로 </a:t>
            </a:r>
            <a:r>
              <a:rPr lang="ko-KR" altLang="en-US" sz="1584" dirty="0" smtClean="0"/>
              <a:t>정렬하기</a:t>
            </a:r>
            <a:endParaRPr lang="en-US" altLang="ko-KR" sz="1584" dirty="0" smtClean="0"/>
          </a:p>
          <a:p>
            <a:endParaRPr lang="en-US" altLang="ko-KR" sz="1400" dirty="0"/>
          </a:p>
          <a:p>
            <a:r>
              <a:rPr lang="en-US" altLang="ko-KR" sz="1584" dirty="0" smtClean="0"/>
              <a:t>[</a:t>
            </a:r>
            <a:r>
              <a:rPr lang="ko-KR" altLang="en-US" sz="1584" dirty="0"/>
              <a:t>연습</a:t>
            </a:r>
            <a:r>
              <a:rPr lang="en-US" altLang="ko-KR" sz="1584" dirty="0"/>
              <a:t>A-0017] </a:t>
            </a:r>
            <a:r>
              <a:rPr lang="ko-KR" altLang="en-US" sz="1584" dirty="0"/>
              <a:t>작은 소수들의 </a:t>
            </a:r>
            <a:r>
              <a:rPr lang="ko-KR" altLang="en-US" sz="1584" dirty="0" smtClean="0"/>
              <a:t>곱셈</a:t>
            </a:r>
            <a:endParaRPr lang="en-US" altLang="ko-KR" sz="1400" dirty="0" smtClean="0"/>
          </a:p>
          <a:p>
            <a:pPr marL="246190" lvl="1" indent="0">
              <a:buNone/>
            </a:pPr>
            <a:endParaRPr lang="en-US" altLang="ko-KR" sz="1400" dirty="0" smtClean="0"/>
          </a:p>
        </p:txBody>
      </p:sp>
      <p:grpSp>
        <p:nvGrpSpPr>
          <p:cNvPr id="31" name="그룹 30"/>
          <p:cNvGrpSpPr/>
          <p:nvPr/>
        </p:nvGrpSpPr>
        <p:grpSpPr>
          <a:xfrm>
            <a:off x="6289306" y="3616830"/>
            <a:ext cx="2329020" cy="2329024"/>
            <a:chOff x="5939692" y="1391137"/>
            <a:chExt cx="2329020" cy="2329024"/>
          </a:xfrm>
        </p:grpSpPr>
        <p:grpSp>
          <p:nvGrpSpPr>
            <p:cNvPr id="32" name="그룹 31"/>
            <p:cNvGrpSpPr/>
            <p:nvPr/>
          </p:nvGrpSpPr>
          <p:grpSpPr>
            <a:xfrm>
              <a:off x="5939692" y="1391137"/>
              <a:ext cx="2329020" cy="2329024"/>
              <a:chOff x="1883508" y="1766277"/>
              <a:chExt cx="2329020" cy="2329024"/>
            </a:xfrm>
          </p:grpSpPr>
          <p:sp>
            <p:nvSpPr>
              <p:cNvPr id="34" name="모서리가 둥근 직사각형 33"/>
              <p:cNvSpPr/>
              <p:nvPr/>
            </p:nvSpPr>
            <p:spPr>
              <a:xfrm>
                <a:off x="1883508" y="1766277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18000" rIns="18000"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구현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/</a:t>
                </a:r>
              </a:p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시뮬레이션</a:t>
                </a: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2672877" y="1766277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그래프</a:t>
                </a:r>
                <a:endParaRPr lang="en-US" altLang="ko-KR" sz="1000" b="1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이론</a:t>
                </a: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3462249" y="1766277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동적</a:t>
                </a:r>
                <a:endParaRPr lang="en-US" altLang="ko-KR" sz="1000" b="1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계획법</a:t>
                </a: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883508" y="2555649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수학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기하</a:t>
                </a: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3462249" y="2555649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자료구조</a:t>
                </a: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883508" y="3345022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조합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/</a:t>
                </a:r>
              </a:p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완전탐색</a:t>
                </a: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2672877" y="3345022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err="1">
                    <a:solidFill>
                      <a:schemeClr val="bg1"/>
                    </a:solidFill>
                  </a:rPr>
                  <a:t>탐욕법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3462249" y="3345022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비정형</a:t>
                </a:r>
              </a:p>
            </p:txBody>
          </p:sp>
        </p:grpSp>
        <p:pic>
          <p:nvPicPr>
            <p:cNvPr id="33" name="Picture 4" descr="puzzl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4583" y="2219096"/>
              <a:ext cx="699233" cy="699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428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60" dirty="0" smtClean="0"/>
              <a:t>가장 직관적인 설계 방법 중 하나</a:t>
            </a:r>
            <a:endParaRPr lang="ko-KR" altLang="en-US" sz="1660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VIII. </a:t>
            </a:r>
            <a:r>
              <a:rPr lang="ko-KR" altLang="en-US" sz="1200" dirty="0" err="1" smtClean="0"/>
              <a:t>탐욕법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탐욕법</a:t>
            </a:r>
            <a:r>
              <a:rPr lang="en-US" altLang="ko-KR" dirty="0" smtClean="0"/>
              <a:t>(Greedy Algorithm)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515539" y="1628801"/>
            <a:ext cx="8111180" cy="805349"/>
          </a:xfrm>
        </p:spPr>
        <p:txBody>
          <a:bodyPr/>
          <a:lstStyle/>
          <a:p>
            <a:r>
              <a:rPr lang="ko-KR" altLang="en-US" sz="1584" dirty="0" smtClean="0"/>
              <a:t>문제를 </a:t>
            </a:r>
            <a:r>
              <a:rPr lang="ko-KR" altLang="en-US" sz="1584" dirty="0"/>
              <a:t>작은 단위로 쪼개고 반복적으로 진행하며 </a:t>
            </a:r>
            <a:r>
              <a:rPr lang="ko-KR" altLang="en-US" sz="1584" dirty="0" smtClean="0"/>
              <a:t>접근하는 방식은 완전탐색 등과 유사</a:t>
            </a:r>
            <a:endParaRPr lang="en-US" altLang="ko-KR" sz="1584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r>
              <a:rPr lang="en-US" altLang="ko-KR" sz="1600" dirty="0"/>
              <a:t>But, </a:t>
            </a:r>
            <a:r>
              <a:rPr lang="ko-KR" altLang="en-US" sz="1600" dirty="0" err="1" smtClean="0"/>
              <a:t>탐욕법은</a:t>
            </a:r>
            <a:r>
              <a:rPr lang="ko-KR" altLang="en-US" sz="1600" dirty="0" smtClean="0"/>
              <a:t> 각 </a:t>
            </a:r>
            <a:r>
              <a:rPr lang="ko-KR" altLang="en-US" sz="1600" dirty="0"/>
              <a:t>단계에서 그 시점에 가장 좋아 보이는 선택을 함</a:t>
            </a:r>
            <a:endParaRPr lang="en-US" altLang="ko-KR" sz="1600" dirty="0"/>
          </a:p>
          <a:p>
            <a:pPr lvl="1"/>
            <a:r>
              <a:rPr lang="ko-KR" altLang="en-US" sz="1400" dirty="0"/>
              <a:t>앞으로의 선택 혹은 최종 결과는 </a:t>
            </a:r>
            <a:r>
              <a:rPr lang="ko-KR" altLang="en-US" sz="1400" b="1" dirty="0"/>
              <a:t>고려하지 </a:t>
            </a:r>
            <a:r>
              <a:rPr lang="ko-KR" altLang="en-US" sz="1400" b="1" dirty="0" smtClean="0"/>
              <a:t>않음</a:t>
            </a:r>
            <a:r>
              <a:rPr lang="en-US" altLang="ko-KR" sz="1400" b="1" dirty="0" smtClean="0"/>
              <a:t>.</a:t>
            </a:r>
            <a:endParaRPr lang="en-US" altLang="ko-KR" sz="1400" b="1" dirty="0"/>
          </a:p>
          <a:p>
            <a:pPr lvl="1"/>
            <a:r>
              <a:rPr lang="ko-KR" altLang="en-US" sz="1400" dirty="0"/>
              <a:t>탐욕법의 </a:t>
            </a:r>
            <a:r>
              <a:rPr lang="ko-KR" altLang="en-US" sz="1400" dirty="0" smtClean="0"/>
              <a:t>해가 반드시 최적의 해라는 보장은 없음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endParaRPr lang="en-US" altLang="ko-KR" sz="1584" dirty="0"/>
          </a:p>
          <a:p>
            <a:endParaRPr lang="en-US" altLang="ko-KR" sz="1584" dirty="0"/>
          </a:p>
          <a:p>
            <a:r>
              <a:rPr lang="ko-KR" altLang="en-US" sz="1584" dirty="0"/>
              <a:t>탐욕 알고리즘이 사용되는 경우</a:t>
            </a:r>
            <a:endParaRPr lang="en-US" altLang="ko-KR" sz="1584" dirty="0"/>
          </a:p>
          <a:p>
            <a:pPr lvl="1"/>
            <a:r>
              <a:rPr lang="ko-KR" altLang="en-US" sz="1400" dirty="0" err="1"/>
              <a:t>탐욕법을</a:t>
            </a:r>
            <a:r>
              <a:rPr lang="ko-KR" altLang="en-US" sz="1400" dirty="0"/>
              <a:t> </a:t>
            </a:r>
            <a:r>
              <a:rPr lang="ko-KR" altLang="en-US" sz="1400" dirty="0" err="1" smtClean="0"/>
              <a:t>사용해여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항상 </a:t>
            </a:r>
            <a:r>
              <a:rPr lang="ko-KR" altLang="en-US" sz="1400" dirty="0" err="1"/>
              <a:t>최적해를</a:t>
            </a:r>
            <a:r>
              <a:rPr lang="ko-KR" altLang="en-US" sz="1400" dirty="0"/>
              <a:t> 구할 수 있는 </a:t>
            </a:r>
            <a:r>
              <a:rPr lang="ko-KR" altLang="en-US" sz="1400" dirty="0" smtClean="0"/>
              <a:t>문제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(</a:t>
            </a:r>
            <a:r>
              <a:rPr lang="ko-KR" altLang="en-US" sz="1400" dirty="0" smtClean="0"/>
              <a:t>논리적으로 최적의 답을 구할 수 있는 탐욕 알고리즘이 존재할 경우</a:t>
            </a:r>
            <a:r>
              <a:rPr lang="en-US" altLang="ko-KR" sz="1400" dirty="0" smtClean="0"/>
              <a:t>.</a:t>
            </a:r>
            <a:br>
              <a:rPr lang="en-US" altLang="ko-KR" sz="1400" dirty="0" smtClean="0"/>
            </a:br>
            <a:r>
              <a:rPr lang="en-US" altLang="ko-KR" sz="1400" dirty="0" smtClean="0"/>
              <a:t> </a:t>
            </a:r>
            <a:r>
              <a:rPr lang="ko-KR" altLang="en-US" sz="1400" dirty="0" smtClean="0"/>
              <a:t>즉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탐욕 알고리즘의 해가 반드시 최적해가 된다는 것이 논리적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수학적으로 증명이 되는 경우</a:t>
            </a:r>
            <a:r>
              <a:rPr lang="en-US" altLang="ko-KR" sz="1400" dirty="0" smtClean="0"/>
              <a:t>)</a:t>
            </a:r>
          </a:p>
          <a:p>
            <a:pPr lvl="1"/>
            <a:endParaRPr lang="en-US" altLang="ko-KR" sz="1400" dirty="0">
              <a:solidFill>
                <a:srgbClr val="FF0000"/>
              </a:solidFill>
            </a:endParaRPr>
          </a:p>
          <a:p>
            <a:pPr lvl="1"/>
            <a:r>
              <a:rPr lang="ko-KR" altLang="en-US" sz="1400" dirty="0" smtClean="0"/>
              <a:t>현실적으로 시간이나 </a:t>
            </a:r>
            <a:r>
              <a:rPr lang="ko-KR" altLang="en-US" sz="1400" dirty="0"/>
              <a:t>공간적 제약으로 인해 다른 방법으로 </a:t>
            </a:r>
            <a:r>
              <a:rPr lang="ko-KR" altLang="en-US" sz="1400" dirty="0" err="1"/>
              <a:t>최적해를</a:t>
            </a:r>
            <a:r>
              <a:rPr lang="ko-KR" altLang="en-US" sz="1400" dirty="0"/>
              <a:t> 찾기 힘든 </a:t>
            </a:r>
            <a:r>
              <a:rPr lang="ko-KR" altLang="en-US" sz="1400" dirty="0" smtClean="0"/>
              <a:t>경우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차선책으로 사용됨</a:t>
            </a:r>
            <a:r>
              <a:rPr lang="en-US" altLang="ko-KR" sz="1400" dirty="0" smtClean="0"/>
              <a:t>.</a:t>
            </a:r>
            <a:endParaRPr lang="ko-KR" altLang="en-US" sz="1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17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I. Intro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 smtClean="0"/>
              <a:t>학습 사이트 사용법 </a:t>
            </a:r>
            <a:r>
              <a:rPr lang="en-US" altLang="ko-KR" sz="1800" dirty="0" smtClean="0"/>
              <a:t>- SW</a:t>
            </a:r>
            <a:r>
              <a:rPr lang="ko-KR" altLang="en-US" sz="1800" dirty="0" smtClean="0"/>
              <a:t>검정 문제풀이 </a:t>
            </a:r>
            <a:r>
              <a:rPr lang="en-US" altLang="ko-KR" sz="1800" dirty="0" smtClean="0"/>
              <a:t>Site </a:t>
            </a:r>
            <a:r>
              <a:rPr lang="ko-KR" altLang="en-US" sz="1800" dirty="0" smtClean="0"/>
              <a:t>이용하기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검정 </a:t>
            </a:r>
            <a:r>
              <a:rPr lang="en-US" altLang="ko-KR" dirty="0"/>
              <a:t>Advanced</a:t>
            </a:r>
            <a:r>
              <a:rPr lang="ko-KR" altLang="en-US" dirty="0"/>
              <a:t> 과정</a:t>
            </a:r>
          </a:p>
          <a:p>
            <a:endParaRPr lang="ko-KR" altLang="en-US" dirty="0"/>
          </a:p>
        </p:txBody>
      </p:sp>
      <p:sp>
        <p:nvSpPr>
          <p:cNvPr id="6" name="텍스트 개체 틀 1"/>
          <p:cNvSpPr>
            <a:spLocks noGrp="1"/>
          </p:cNvSpPr>
          <p:nvPr>
            <p:ph type="body" idx="1"/>
          </p:nvPr>
        </p:nvSpPr>
        <p:spPr>
          <a:xfrm>
            <a:off x="515539" y="861394"/>
            <a:ext cx="8111181" cy="767407"/>
          </a:xfrm>
        </p:spPr>
        <p:txBody>
          <a:bodyPr/>
          <a:lstStyle/>
          <a:p>
            <a:r>
              <a:rPr lang="ko-KR" altLang="en-US" smtClean="0"/>
              <a:t>결과확인</a:t>
            </a:r>
            <a:endParaRPr lang="en-US" altLang="ko-KR" smtClean="0"/>
          </a:p>
          <a:p>
            <a:r>
              <a:rPr lang="en-US" altLang="ko-KR" smtClean="0"/>
              <a:t>   </a:t>
            </a:r>
            <a:r>
              <a:rPr lang="ko-KR" altLang="en-US" smtClean="0"/>
              <a:t>제출 후 팝업창 확인</a:t>
            </a:r>
            <a:r>
              <a:rPr lang="en-US" altLang="ko-KR" smtClean="0"/>
              <a:t>, </a:t>
            </a:r>
            <a:r>
              <a:rPr lang="ko-KR" altLang="en-US" smtClean="0"/>
              <a:t>문제의 결과</a:t>
            </a:r>
            <a:r>
              <a:rPr lang="en-US" altLang="ko-KR" smtClean="0"/>
              <a:t>(Result) </a:t>
            </a:r>
            <a:r>
              <a:rPr lang="ko-KR" altLang="en-US" smtClean="0"/>
              <a:t>탭</a:t>
            </a:r>
            <a:r>
              <a:rPr lang="ko-KR" altLang="en-US"/>
              <a:t>을 </a:t>
            </a:r>
            <a:r>
              <a:rPr lang="ko-KR" altLang="en-US" smtClean="0"/>
              <a:t>눌러 풀이 결과 및 실행 시간 확인</a:t>
            </a:r>
            <a:endParaRPr lang="en-US" altLang="ko-KR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508532"/>
            <a:ext cx="7096125" cy="500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683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60" dirty="0" smtClean="0"/>
              <a:t>탐욕법의 정당성 증명</a:t>
            </a:r>
            <a:endParaRPr lang="ko-KR" altLang="en-US" sz="1660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VIII. </a:t>
            </a:r>
            <a:r>
              <a:rPr lang="ko-KR" altLang="en-US" sz="1200" dirty="0" err="1" smtClean="0"/>
              <a:t>탐욕법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탐욕법</a:t>
            </a:r>
            <a:r>
              <a:rPr lang="en-US" altLang="ko-KR" dirty="0" smtClean="0"/>
              <a:t>(Greedy Algorithm)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515539" y="1628801"/>
            <a:ext cx="8111180" cy="80534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0" dirty="0"/>
              <a:t>탐욕적 알고리즘을 적용할 수 있다는 것을 </a:t>
            </a:r>
            <a:r>
              <a:rPr lang="ko-KR" altLang="en-US" sz="1600" b="0" dirty="0" smtClean="0"/>
              <a:t>보</a:t>
            </a:r>
            <a:r>
              <a:rPr lang="ko-KR" altLang="en-US" sz="1600" b="0" dirty="0"/>
              <a:t>이</a:t>
            </a:r>
            <a:r>
              <a:rPr lang="ko-KR" altLang="en-US" sz="1600" b="0" dirty="0" smtClean="0"/>
              <a:t>기 </a:t>
            </a:r>
            <a:r>
              <a:rPr lang="ko-KR" altLang="en-US" sz="1600" b="0" dirty="0"/>
              <a:t>위해서는 </a:t>
            </a:r>
            <a:r>
              <a:rPr lang="ko-KR" altLang="en-US" sz="1600" b="0" dirty="0" smtClean="0"/>
              <a:t>다음의 두 가지 내용에 대한 증명이 필요하다</a:t>
            </a:r>
            <a:r>
              <a:rPr lang="en-US" altLang="ko-KR" sz="1600" b="0" dirty="0" smtClean="0"/>
              <a:t>.</a:t>
            </a:r>
            <a:endParaRPr lang="en-US" altLang="ko-KR" sz="1600" b="0" dirty="0"/>
          </a:p>
          <a:p>
            <a:endParaRPr lang="en-US" altLang="ko-KR" sz="1584" dirty="0" smtClean="0"/>
          </a:p>
          <a:p>
            <a:r>
              <a:rPr lang="ko-KR" altLang="en-US" sz="1580" dirty="0" smtClean="0"/>
              <a:t>탐욕적 선택 속성 </a:t>
            </a:r>
            <a:r>
              <a:rPr lang="en-US" altLang="ko-KR" sz="1580" dirty="0" smtClean="0"/>
              <a:t>(greedy choice property)</a:t>
            </a:r>
          </a:p>
          <a:p>
            <a:pPr lvl="1"/>
            <a:r>
              <a:rPr lang="ko-KR" altLang="en-US" sz="1400" dirty="0" smtClean="0"/>
              <a:t>답의 모든 부분을 고려하지 않고 탐욕적으로만 선택하더라도 </a:t>
            </a:r>
            <a:r>
              <a:rPr lang="ko-KR" altLang="en-US" sz="1400" dirty="0" err="1" smtClean="0"/>
              <a:t>최적해를</a:t>
            </a:r>
            <a:r>
              <a:rPr lang="ko-KR" altLang="en-US" sz="1400" dirty="0" smtClean="0"/>
              <a:t> 구할 수 있다</a:t>
            </a:r>
            <a:r>
              <a:rPr lang="en-US" altLang="ko-KR" sz="1400" dirty="0" smtClean="0"/>
              <a:t>. </a:t>
            </a:r>
          </a:p>
          <a:p>
            <a:pPr lvl="1"/>
            <a:r>
              <a:rPr lang="ko-KR" altLang="en-US" sz="1400" dirty="0" smtClean="0"/>
              <a:t>이 속성이 성립할 경우</a:t>
            </a:r>
            <a:r>
              <a:rPr lang="en-US" altLang="ko-KR" sz="1400" dirty="0" smtClean="0"/>
              <a:t>, </a:t>
            </a:r>
            <a:r>
              <a:rPr lang="ko-KR" altLang="en-US" sz="1400" b="1" dirty="0" smtClean="0"/>
              <a:t>각 단계에서의 선택을 포함하는 최적해가 항상 존재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ko-KR" altLang="en-US" sz="1400" dirty="0" smtClean="0"/>
              <a:t>이를 증명하기 위해서 그 선택을 포함하지 않는 </a:t>
            </a:r>
            <a:r>
              <a:rPr lang="ko-KR" altLang="en-US" sz="1400" dirty="0" err="1" smtClean="0"/>
              <a:t>최적해의</a:t>
            </a:r>
            <a:r>
              <a:rPr lang="ko-KR" altLang="en-US" sz="1400" dirty="0" smtClean="0"/>
              <a:t> 존재를 가정하고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이를 조작해 그 선택을 포함하는 </a:t>
            </a:r>
            <a:r>
              <a:rPr lang="ko-KR" altLang="en-US" sz="1400" dirty="0" err="1" smtClean="0"/>
              <a:t>최적해를</a:t>
            </a:r>
            <a:r>
              <a:rPr lang="ko-KR" altLang="en-US" sz="1400" dirty="0" smtClean="0"/>
              <a:t> 만든다</a:t>
            </a:r>
            <a:r>
              <a:rPr lang="en-US" altLang="ko-KR" sz="1400" smtClean="0"/>
              <a:t>.</a:t>
            </a:r>
          </a:p>
          <a:p>
            <a:pPr lvl="1"/>
            <a:endParaRPr lang="en-US" altLang="ko-KR" sz="1584" dirty="0"/>
          </a:p>
          <a:p>
            <a:r>
              <a:rPr lang="ko-KR" altLang="en-US" sz="1584" dirty="0" smtClean="0"/>
              <a:t>최적 부분 구조 </a:t>
            </a:r>
            <a:r>
              <a:rPr lang="en-US" altLang="ko-KR" sz="1584" dirty="0" smtClean="0"/>
              <a:t>(optimal substructure)</a:t>
            </a:r>
          </a:p>
          <a:p>
            <a:pPr lvl="1"/>
            <a:r>
              <a:rPr lang="ko-KR" altLang="en-US" sz="1400" dirty="0" smtClean="0"/>
              <a:t>항상 최적의 선택만을 내려서 전체 문제의 </a:t>
            </a:r>
            <a:r>
              <a:rPr lang="ko-KR" altLang="en-US" sz="1400" dirty="0" err="1" smtClean="0"/>
              <a:t>최적해를</a:t>
            </a:r>
            <a:r>
              <a:rPr lang="ko-KR" altLang="en-US" sz="1400" dirty="0" smtClean="0"/>
              <a:t> 얻을 수 있다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ko-KR" altLang="en-US" sz="1400" dirty="0" smtClean="0"/>
              <a:t>즉 부분 문제의 </a:t>
            </a:r>
            <a:r>
              <a:rPr lang="ko-KR" altLang="en-US" sz="1400" dirty="0" err="1" smtClean="0"/>
              <a:t>최적해에서</a:t>
            </a:r>
            <a:r>
              <a:rPr lang="ko-KR" altLang="en-US" sz="1400" dirty="0" smtClean="0"/>
              <a:t> 전체 문제의 </a:t>
            </a:r>
            <a:r>
              <a:rPr lang="ko-KR" altLang="en-US" sz="1400" dirty="0" err="1" smtClean="0"/>
              <a:t>최적해를</a:t>
            </a:r>
            <a:r>
              <a:rPr lang="ko-KR" altLang="en-US" sz="1400" dirty="0" smtClean="0"/>
              <a:t> 만들 수 있음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72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60" dirty="0" smtClean="0"/>
              <a:t>[</a:t>
            </a:r>
            <a:r>
              <a:rPr lang="ko-KR" altLang="en-US" sz="1660" dirty="0" smtClean="0"/>
              <a:t>예제</a:t>
            </a:r>
            <a:r>
              <a:rPr lang="en-US" altLang="ko-KR" sz="1660" dirty="0" smtClean="0"/>
              <a:t>] </a:t>
            </a:r>
            <a:r>
              <a:rPr lang="ko-KR" altLang="en-US" sz="1660" dirty="0" smtClean="0"/>
              <a:t>최소 개수 동전으로 물건값 지불하기</a:t>
            </a:r>
            <a:endParaRPr lang="en-US" altLang="ko-KR" sz="1660" dirty="0" smtClean="0"/>
          </a:p>
          <a:p>
            <a:r>
              <a:rPr lang="ko-KR" altLang="en-US" sz="1660" dirty="0" smtClean="0"/>
              <a:t>물건값 </a:t>
            </a:r>
            <a:r>
              <a:rPr lang="en-US" altLang="ko-KR" sz="1660" dirty="0" smtClean="0"/>
              <a:t>w</a:t>
            </a:r>
            <a:r>
              <a:rPr lang="ko-KR" altLang="en-US" sz="1660" dirty="0" smtClean="0"/>
              <a:t>와 동전의 종류가 주어졌을 때</a:t>
            </a:r>
            <a:r>
              <a:rPr lang="en-US" altLang="ko-KR" sz="1660" dirty="0" smtClean="0"/>
              <a:t>,</a:t>
            </a:r>
            <a:r>
              <a:rPr lang="ko-KR" altLang="en-US" sz="1660" dirty="0" smtClean="0"/>
              <a:t> 가능한 한 적은 개수의 동전으로 물건값을 정확히 지불하는 방법</a:t>
            </a:r>
            <a:endParaRPr lang="en-US" altLang="ko-KR" sz="1660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VIII. </a:t>
            </a:r>
            <a:r>
              <a:rPr lang="ko-KR" altLang="en-US" sz="1200" dirty="0" err="1" smtClean="0"/>
              <a:t>탐욕법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탐욕법</a:t>
            </a:r>
            <a:r>
              <a:rPr lang="en-US" altLang="ko-KR" dirty="0" smtClean="0"/>
              <a:t>(Greedy Algorithm)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515539" y="1947746"/>
            <a:ext cx="8111180" cy="4318727"/>
          </a:xfrm>
        </p:spPr>
        <p:txBody>
          <a:bodyPr/>
          <a:lstStyle/>
          <a:p>
            <a:r>
              <a:rPr lang="en-US" altLang="ko-KR" sz="1584" dirty="0" smtClean="0"/>
              <a:t>Case 1 : </a:t>
            </a:r>
            <a:r>
              <a:rPr lang="ko-KR" altLang="en-US" sz="1584" dirty="0" smtClean="0"/>
              <a:t>물건값이 </a:t>
            </a:r>
            <a:r>
              <a:rPr lang="en-US" altLang="ko-KR" sz="1584" dirty="0" smtClean="0"/>
              <a:t>$40 </a:t>
            </a:r>
            <a:r>
              <a:rPr lang="ko-KR" altLang="en-US" sz="1584" dirty="0" smtClean="0"/>
              <a:t>이고 동전의 종류는 </a:t>
            </a:r>
            <a:r>
              <a:rPr lang="en-US" altLang="ko-KR" sz="1584" dirty="0" smtClean="0"/>
              <a:t>$20, $10, $5 </a:t>
            </a:r>
            <a:r>
              <a:rPr lang="ko-KR" altLang="en-US" sz="1584" dirty="0" smtClean="0"/>
              <a:t>이 주어졌을 때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 smtClean="0"/>
              <a:t>탐욕적 선택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가능한 한 적은 개수 </a:t>
            </a:r>
            <a:r>
              <a:rPr lang="en-US" altLang="ko-KR" sz="1400" dirty="0" smtClean="0"/>
              <a:t>          </a:t>
            </a:r>
            <a:r>
              <a:rPr lang="ko-KR" altLang="en-US" sz="1400" dirty="0" smtClean="0"/>
              <a:t>가능한 한 큰 가치의 동전을 지불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ko-KR" altLang="en-US" sz="1400" dirty="0" smtClean="0"/>
              <a:t>탐욕적 선택에 의한 답 </a:t>
            </a:r>
            <a:r>
              <a:rPr lang="en-US" altLang="ko-KR" sz="1400" dirty="0" smtClean="0"/>
              <a:t>: $40 = $20 </a:t>
            </a:r>
            <a:r>
              <a:rPr lang="ko-KR" altLang="en-US" sz="1400" dirty="0" smtClean="0"/>
              <a:t>동전 </a:t>
            </a:r>
            <a:r>
              <a:rPr lang="en-US" altLang="ko-KR" sz="1400" dirty="0" smtClean="0"/>
              <a:t>x 2</a:t>
            </a:r>
            <a:r>
              <a:rPr lang="ko-KR" altLang="en-US" sz="1400" dirty="0" smtClean="0"/>
              <a:t>개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ko-KR" altLang="en-US" sz="1400" dirty="0" smtClean="0"/>
              <a:t>다른 방법보다 </a:t>
            </a:r>
            <a:r>
              <a:rPr lang="en-US" altLang="ko-KR" sz="1400" dirty="0" smtClean="0"/>
              <a:t>$20 </a:t>
            </a:r>
            <a:r>
              <a:rPr lang="ko-KR" altLang="en-US" sz="1400" dirty="0" smtClean="0"/>
              <a:t>동전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개를 이용했을 때 가장 적은 동전으로 지불 가능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584" dirty="0"/>
              <a:t>Case </a:t>
            </a:r>
            <a:r>
              <a:rPr lang="en-US" altLang="ko-KR" sz="1584" dirty="0" smtClean="0"/>
              <a:t>2 </a:t>
            </a:r>
            <a:r>
              <a:rPr lang="en-US" altLang="ko-KR" sz="1584" dirty="0"/>
              <a:t>: </a:t>
            </a:r>
            <a:r>
              <a:rPr lang="ko-KR" altLang="en-US" sz="1584" dirty="0"/>
              <a:t>물건값이 </a:t>
            </a:r>
            <a:r>
              <a:rPr lang="en-US" altLang="ko-KR" sz="1584" dirty="0" smtClean="0"/>
              <a:t>$40 </a:t>
            </a:r>
            <a:r>
              <a:rPr lang="ko-KR" altLang="en-US" sz="1584" dirty="0"/>
              <a:t>이고 동전의 종류는 </a:t>
            </a:r>
            <a:r>
              <a:rPr lang="en-US" altLang="ko-KR" sz="1584" dirty="0" smtClean="0"/>
              <a:t>$25, $20, </a:t>
            </a:r>
            <a:r>
              <a:rPr lang="en-US" altLang="ko-KR" sz="1584" dirty="0"/>
              <a:t>$10, </a:t>
            </a:r>
            <a:r>
              <a:rPr lang="en-US" altLang="ko-KR" sz="1584" dirty="0" smtClean="0"/>
              <a:t>$5 </a:t>
            </a:r>
            <a:r>
              <a:rPr lang="ko-KR" altLang="en-US" sz="1584" dirty="0"/>
              <a:t>이 주어졌을 </a:t>
            </a:r>
            <a:r>
              <a:rPr lang="ko-KR" altLang="en-US" sz="1584" dirty="0" smtClean="0"/>
              <a:t>때</a:t>
            </a:r>
            <a:endParaRPr lang="en-US" altLang="ko-KR" sz="1216" dirty="0"/>
          </a:p>
          <a:p>
            <a:pPr lvl="1">
              <a:lnSpc>
                <a:spcPct val="150000"/>
              </a:lnSpc>
            </a:pPr>
            <a:r>
              <a:rPr lang="ko-KR" altLang="en-US" sz="1400" dirty="0" smtClean="0"/>
              <a:t>탐욕적 선택에 의한 답 </a:t>
            </a:r>
            <a:r>
              <a:rPr lang="en-US" altLang="ko-KR" sz="1400" dirty="0" smtClean="0"/>
              <a:t>: $</a:t>
            </a:r>
            <a:r>
              <a:rPr lang="en-US" altLang="ko-KR" sz="1400" dirty="0"/>
              <a:t>40 = $</a:t>
            </a:r>
            <a:r>
              <a:rPr lang="en-US" altLang="ko-KR" sz="1400" dirty="0" smtClean="0"/>
              <a:t>25 </a:t>
            </a:r>
            <a:r>
              <a:rPr lang="ko-KR" altLang="en-US" sz="1400" dirty="0"/>
              <a:t>동전 </a:t>
            </a:r>
            <a:r>
              <a:rPr lang="en-US" altLang="ko-KR" sz="1400" dirty="0"/>
              <a:t>x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개 </a:t>
            </a:r>
            <a:r>
              <a:rPr lang="en-US" altLang="ko-KR" sz="1400" dirty="0" smtClean="0"/>
              <a:t>+ $10 </a:t>
            </a:r>
            <a:r>
              <a:rPr lang="ko-KR" altLang="en-US" sz="1400" dirty="0" smtClean="0"/>
              <a:t>동전 </a:t>
            </a:r>
            <a:r>
              <a:rPr lang="en-US" altLang="ko-KR" sz="1400" dirty="0" smtClean="0"/>
              <a:t>x 1</a:t>
            </a:r>
            <a:r>
              <a:rPr lang="ko-KR" altLang="en-US" sz="1400" dirty="0" smtClean="0"/>
              <a:t>개 </a:t>
            </a:r>
            <a:r>
              <a:rPr lang="en-US" altLang="ko-KR" sz="1400" dirty="0" smtClean="0"/>
              <a:t>+ $5 </a:t>
            </a:r>
            <a:r>
              <a:rPr lang="ko-KR" altLang="en-US" sz="1400" dirty="0" smtClean="0"/>
              <a:t>동전 </a:t>
            </a:r>
            <a:r>
              <a:rPr lang="en-US" altLang="ko-KR" sz="1400" dirty="0" smtClean="0"/>
              <a:t>x 1</a:t>
            </a:r>
            <a:r>
              <a:rPr lang="ko-KR" altLang="en-US" sz="1400" dirty="0" smtClean="0"/>
              <a:t>개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 smtClean="0"/>
              <a:t>총 </a:t>
            </a:r>
            <a:r>
              <a:rPr lang="en-US" altLang="ko-KR" sz="1400" dirty="0" err="1"/>
              <a:t>3</a:t>
            </a:r>
            <a:r>
              <a:rPr lang="ko-KR" altLang="en-US" sz="1400" dirty="0" smtClean="0"/>
              <a:t>개를 이용하여 </a:t>
            </a:r>
            <a:r>
              <a:rPr lang="en-US" altLang="ko-KR" sz="1400" dirty="0" smtClean="0"/>
              <a:t>$40 </a:t>
            </a:r>
            <a:r>
              <a:rPr lang="ko-KR" altLang="en-US" sz="1400" dirty="0" smtClean="0"/>
              <a:t>지불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en-US" altLang="ko-KR" sz="1400" dirty="0" smtClean="0"/>
              <a:t>But!!</a:t>
            </a:r>
          </a:p>
          <a:p>
            <a:pPr marL="246190" lvl="1" indent="0">
              <a:lnSpc>
                <a:spcPct val="150000"/>
              </a:lnSpc>
              <a:buNone/>
            </a:pPr>
            <a:r>
              <a:rPr lang="en-US" altLang="ko-KR" sz="1400" dirty="0" smtClean="0"/>
              <a:t>  $</a:t>
            </a:r>
            <a:r>
              <a:rPr lang="en-US" altLang="ko-KR" sz="1400" dirty="0"/>
              <a:t>20 </a:t>
            </a:r>
            <a:r>
              <a:rPr lang="ko-KR" altLang="en-US" sz="1400" dirty="0"/>
              <a:t>동전 </a:t>
            </a:r>
            <a:r>
              <a:rPr lang="en-US" altLang="ko-KR" sz="1400" dirty="0"/>
              <a:t>2</a:t>
            </a:r>
            <a:r>
              <a:rPr lang="ko-KR" altLang="en-US" sz="1400" dirty="0"/>
              <a:t>개를 지불하면 </a:t>
            </a:r>
            <a:r>
              <a:rPr lang="ko-KR" altLang="en-US" sz="1400" dirty="0" smtClean="0"/>
              <a:t>최소 개수로 물건값 지불 가능</a:t>
            </a:r>
            <a:endParaRPr lang="en-US" altLang="ko-KR" sz="1400" dirty="0" smtClean="0"/>
          </a:p>
          <a:p>
            <a:pPr marL="246190" lvl="1" indent="0">
              <a:lnSpc>
                <a:spcPct val="150000"/>
              </a:lnSpc>
              <a:buNone/>
            </a:pPr>
            <a:r>
              <a:rPr lang="en-US" altLang="ko-KR" sz="1500" dirty="0" smtClean="0"/>
              <a:t>            </a:t>
            </a:r>
            <a:r>
              <a:rPr lang="ko-KR" altLang="en-US" sz="1500" b="1" dirty="0" smtClean="0"/>
              <a:t>탐욕적 선택이 항상 </a:t>
            </a:r>
            <a:r>
              <a:rPr lang="ko-KR" altLang="en-US" sz="1500" b="1" dirty="0" err="1" smtClean="0"/>
              <a:t>최적해를</a:t>
            </a:r>
            <a:r>
              <a:rPr lang="ko-KR" altLang="en-US" sz="1500" b="1" dirty="0" smtClean="0"/>
              <a:t> 보장하지는 않는다</a:t>
            </a:r>
            <a:r>
              <a:rPr lang="en-US" altLang="ko-KR" sz="1500" b="1" dirty="0" smtClean="0"/>
              <a:t>!!</a:t>
            </a:r>
          </a:p>
          <a:p>
            <a:pPr marL="246190" lvl="1" indent="0">
              <a:lnSpc>
                <a:spcPct val="150000"/>
              </a:lnSpc>
              <a:buNone/>
            </a:pPr>
            <a:r>
              <a:rPr lang="ko-KR" altLang="en-US" sz="1400" b="1" dirty="0" smtClean="0"/>
              <a:t>그렇다면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왜 </a:t>
            </a:r>
            <a:r>
              <a:rPr lang="en-US" altLang="ko-KR" sz="1400" b="1" dirty="0" smtClean="0"/>
              <a:t>Case 1 </a:t>
            </a:r>
            <a:r>
              <a:rPr lang="ko-KR" altLang="en-US" sz="1400" b="1" dirty="0" smtClean="0"/>
              <a:t>은 탐욕적 선택이 유효하고</a:t>
            </a:r>
            <a:r>
              <a:rPr lang="en-US" altLang="ko-KR" sz="1400" b="1" dirty="0" smtClean="0"/>
              <a:t>, Case 2 </a:t>
            </a:r>
            <a:r>
              <a:rPr lang="ko-KR" altLang="en-US" sz="1400" b="1" dirty="0" smtClean="0"/>
              <a:t>는 유효하지 않은가</a:t>
            </a:r>
            <a:r>
              <a:rPr lang="en-US" altLang="ko-KR" sz="1400" b="1" dirty="0" smtClean="0"/>
              <a:t>?</a:t>
            </a:r>
            <a:endParaRPr lang="en-US" altLang="ko-KR" sz="1200" b="1" dirty="0"/>
          </a:p>
        </p:txBody>
      </p:sp>
      <p:sp>
        <p:nvSpPr>
          <p:cNvPr id="3" name="오른쪽 화살표 2"/>
          <p:cNvSpPr/>
          <p:nvPr/>
        </p:nvSpPr>
        <p:spPr>
          <a:xfrm>
            <a:off x="3817083" y="2337042"/>
            <a:ext cx="351692" cy="257908"/>
          </a:xfrm>
          <a:prstGeom prst="right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1092932" y="5618283"/>
            <a:ext cx="351692" cy="257908"/>
          </a:xfrm>
          <a:prstGeom prst="right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11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VIII. </a:t>
            </a:r>
            <a:r>
              <a:rPr lang="ko-KR" altLang="en-US" sz="1200" dirty="0" err="1" smtClean="0"/>
              <a:t>탐욕법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예제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블록 배열하기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검정 </a:t>
            </a:r>
            <a:r>
              <a:rPr lang="en-US" altLang="ko-KR" dirty="0"/>
              <a:t>Advanced </a:t>
            </a:r>
            <a:r>
              <a:rPr lang="ko-KR" altLang="en-US" dirty="0"/>
              <a:t>과정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86833" y="1273240"/>
            <a:ext cx="8170334" cy="4835611"/>
            <a:chOff x="486833" y="1273240"/>
            <a:chExt cx="8170334" cy="4835611"/>
          </a:xfrm>
        </p:grpSpPr>
        <p:sp>
          <p:nvSpPr>
            <p:cNvPr id="8" name="TextBox 7"/>
            <p:cNvSpPr txBox="1"/>
            <p:nvPr/>
          </p:nvSpPr>
          <p:spPr>
            <a:xfrm>
              <a:off x="486833" y="1273240"/>
              <a:ext cx="4018464" cy="483099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altLang="ko-KR" sz="1050" b="1" dirty="0" smtClean="0"/>
                <a:t>[</a:t>
              </a:r>
              <a:r>
                <a:rPr lang="ko-KR" altLang="en-US" sz="1050" b="1" dirty="0" smtClean="0"/>
                <a:t>문제</a:t>
              </a:r>
              <a:r>
                <a:rPr lang="en-US" altLang="ko-KR" sz="1050" b="1" dirty="0" smtClean="0"/>
                <a:t>]</a:t>
              </a:r>
              <a:endParaRPr lang="en-US" altLang="ko-KR" sz="1050" b="1" dirty="0"/>
            </a:p>
            <a:p>
              <a:r>
                <a:rPr lang="ko-KR" altLang="en-US" sz="1050" dirty="0" smtClean="0"/>
                <a:t>다음과 같이 두 개의 숫자가 적혀진 블록들이 있고 이 블록들 중 </a:t>
              </a:r>
              <a:r>
                <a:rPr lang="en-US" altLang="ko-KR" sz="1050" dirty="0" smtClean="0"/>
                <a:t>3</a:t>
              </a:r>
              <a:r>
                <a:rPr lang="ko-KR" altLang="en-US" sz="1050" dirty="0" smtClean="0"/>
                <a:t>개를 선택하여 일렬로 배열시키려 한다</a:t>
              </a:r>
              <a:r>
                <a:rPr lang="en-US" altLang="ko-KR" sz="1050" dirty="0" smtClean="0"/>
                <a:t>. </a:t>
              </a:r>
              <a:r>
                <a:rPr lang="ko-KR" altLang="en-US" sz="1050" dirty="0" smtClean="0"/>
                <a:t>블록에 적혀진 첫 번째 수는 그 블록을 선택하여 조건에 만족하는 위치에 배열 시켰을 때 얻을 수 있는 점수를 의미한다</a:t>
              </a:r>
              <a:r>
                <a:rPr lang="en-US" altLang="ko-KR" sz="1050" dirty="0" smtClean="0"/>
                <a:t>. </a:t>
              </a:r>
              <a:r>
                <a:rPr lang="ko-KR" altLang="en-US" sz="1050" dirty="0" smtClean="0"/>
                <a:t>두 번째 수는 해당 블록을 선택하여 일렬로 배열 시켰을 때 만족해야 하는 순서 조건이며 순서가 숫자 이하로 되도록 배열시켜야 한다</a:t>
              </a:r>
              <a:r>
                <a:rPr lang="en-US" altLang="ko-KR" sz="1050" dirty="0" smtClean="0"/>
                <a:t>. </a:t>
              </a:r>
              <a:r>
                <a:rPr lang="ko-KR" altLang="en-US" sz="1050" dirty="0" smtClean="0"/>
                <a:t>즉</a:t>
              </a:r>
              <a:r>
                <a:rPr lang="en-US" altLang="ko-KR" sz="1050" dirty="0" smtClean="0"/>
                <a:t>, </a:t>
              </a:r>
              <a:r>
                <a:rPr lang="ko-KR" altLang="en-US" sz="1050" dirty="0" smtClean="0"/>
                <a:t>첫 번째 블록의 경우 선택하여 두 번째 순서 이내로 배열시키면 </a:t>
              </a:r>
              <a:r>
                <a:rPr lang="en-US" altLang="ko-KR" sz="1050" dirty="0" smtClean="0"/>
                <a:t>50</a:t>
              </a:r>
              <a:r>
                <a:rPr lang="ko-KR" altLang="en-US" sz="1050" dirty="0" smtClean="0"/>
                <a:t>점이라는 점수를 획득할 수 있고 두 번째 블록의 경우 첫 번째 순서 이내로 배열시켰을 때 </a:t>
              </a:r>
              <a:r>
                <a:rPr lang="en-US" altLang="ko-KR" sz="1050" dirty="0" smtClean="0"/>
                <a:t>27</a:t>
              </a:r>
              <a:r>
                <a:rPr lang="ko-KR" altLang="en-US" sz="1050" dirty="0" smtClean="0"/>
                <a:t>점을 획득할 수 있다</a:t>
              </a:r>
              <a:r>
                <a:rPr lang="en-US" altLang="ko-KR" sz="1050" dirty="0" smtClean="0"/>
                <a:t>.</a:t>
              </a:r>
            </a:p>
            <a:p>
              <a:endParaRPr lang="en-US" altLang="ko-KR" sz="1050" dirty="0" smtClean="0"/>
            </a:p>
            <a:p>
              <a:endParaRPr lang="en-US" altLang="ko-KR" sz="1050" dirty="0"/>
            </a:p>
            <a:p>
              <a:endParaRPr lang="en-US" altLang="ko-KR" sz="1050" dirty="0" smtClean="0"/>
            </a:p>
            <a:p>
              <a:endParaRPr lang="en-US" altLang="ko-KR" sz="1050" dirty="0" smtClean="0"/>
            </a:p>
            <a:p>
              <a:r>
                <a:rPr lang="en-US" altLang="ko-KR" sz="1050" dirty="0" smtClean="0"/>
                <a:t> </a:t>
              </a:r>
            </a:p>
            <a:p>
              <a:endParaRPr lang="en-US" altLang="ko-KR" sz="1050" dirty="0" smtClean="0"/>
            </a:p>
            <a:p>
              <a:r>
                <a:rPr lang="ko-KR" altLang="en-US" sz="1050" dirty="0" smtClean="0"/>
                <a:t>위 </a:t>
              </a:r>
              <a:r>
                <a:rPr lang="en-US" altLang="ko-KR" sz="1050" dirty="0" smtClean="0"/>
                <a:t>5</a:t>
              </a:r>
              <a:r>
                <a:rPr lang="ko-KR" altLang="en-US" sz="1050" dirty="0" smtClean="0"/>
                <a:t>개의 블록 중 두 번째 블록</a:t>
              </a:r>
              <a:r>
                <a:rPr lang="en-US" altLang="ko-KR" sz="1050" dirty="0" smtClean="0"/>
                <a:t>(27 1), </a:t>
              </a:r>
              <a:r>
                <a:rPr lang="ko-KR" altLang="en-US" sz="1050" dirty="0" smtClean="0"/>
                <a:t>첫 번째 블록</a:t>
              </a:r>
              <a:r>
                <a:rPr lang="en-US" altLang="ko-KR" sz="1050" dirty="0" smtClean="0"/>
                <a:t>(50 2), </a:t>
              </a:r>
              <a:r>
                <a:rPr lang="ko-KR" altLang="en-US" sz="1050" dirty="0" smtClean="0"/>
                <a:t>다섯 번째 블록</a:t>
              </a:r>
              <a:r>
                <a:rPr lang="en-US" altLang="ko-KR" sz="1050" dirty="0" smtClean="0"/>
                <a:t>(20 3)</a:t>
              </a:r>
              <a:r>
                <a:rPr lang="ko-KR" altLang="en-US" sz="1050" dirty="0" smtClean="0"/>
                <a:t>을 선택하여 순서대로 배열시키면 총 </a:t>
              </a:r>
              <a:r>
                <a:rPr lang="en-US" altLang="ko-KR" sz="1050" dirty="0" smtClean="0"/>
                <a:t>97</a:t>
              </a:r>
              <a:r>
                <a:rPr lang="ko-KR" altLang="en-US" sz="1050" dirty="0" smtClean="0"/>
                <a:t>점의 점수를 획득할 수 있으며 네 번째 블록</a:t>
              </a:r>
              <a:r>
                <a:rPr lang="en-US" altLang="ko-KR" sz="1050" dirty="0" smtClean="0"/>
                <a:t>(40 2), </a:t>
              </a:r>
              <a:r>
                <a:rPr lang="ko-KR" altLang="en-US" sz="1050" dirty="0" smtClean="0"/>
                <a:t>첫 번째 블록</a:t>
              </a:r>
              <a:r>
                <a:rPr lang="en-US" altLang="ko-KR" sz="1050" dirty="0" smtClean="0"/>
                <a:t>(50 2), </a:t>
              </a:r>
              <a:r>
                <a:rPr lang="ko-KR" altLang="en-US" sz="1050" dirty="0" smtClean="0"/>
                <a:t>다섯 번째 블록</a:t>
              </a:r>
              <a:r>
                <a:rPr lang="en-US" altLang="ko-KR" sz="1050" dirty="0" smtClean="0"/>
                <a:t>(20 3)</a:t>
              </a:r>
              <a:r>
                <a:rPr lang="ko-KR" altLang="en-US" sz="1050" dirty="0" smtClean="0"/>
                <a:t>을 배열시키면 </a:t>
              </a:r>
              <a:r>
                <a:rPr lang="en-US" altLang="ko-KR" sz="1050" dirty="0" smtClean="0"/>
                <a:t>110</a:t>
              </a:r>
              <a:r>
                <a:rPr lang="ko-KR" altLang="en-US" sz="1050" dirty="0" smtClean="0"/>
                <a:t>점의 점수를 획득할 수 있다</a:t>
              </a:r>
              <a:r>
                <a:rPr lang="en-US" altLang="ko-KR" sz="1050" dirty="0" smtClean="0"/>
                <a:t>.</a:t>
              </a:r>
            </a:p>
            <a:p>
              <a:endParaRPr lang="en-US" altLang="ko-KR" sz="1050" dirty="0" smtClean="0"/>
            </a:p>
            <a:p>
              <a:r>
                <a:rPr lang="ko-KR" altLang="en-US" sz="1050" dirty="0" smtClean="0"/>
                <a:t>블록의 개수 </a:t>
              </a:r>
              <a:r>
                <a:rPr lang="en-US" altLang="ko-KR" sz="1050" dirty="0" smtClean="0"/>
                <a:t>N</a:t>
              </a:r>
              <a:r>
                <a:rPr lang="ko-KR" altLang="en-US" sz="1050" dirty="0" smtClean="0"/>
                <a:t>과 선택해야 할 블록의 수 </a:t>
              </a:r>
              <a:r>
                <a:rPr lang="en-US" altLang="ko-KR" sz="1050" dirty="0" smtClean="0"/>
                <a:t>K</a:t>
              </a:r>
              <a:r>
                <a:rPr lang="ko-KR" altLang="en-US" sz="1050" dirty="0" smtClean="0"/>
                <a:t>가 주어지고 </a:t>
              </a:r>
              <a:r>
                <a:rPr lang="en-US" altLang="ko-KR" sz="1050" dirty="0" smtClean="0"/>
                <a:t>N</a:t>
              </a:r>
              <a:r>
                <a:rPr lang="ko-KR" altLang="en-US" sz="1050" dirty="0" smtClean="0"/>
                <a:t>개 블록에 적혀진 숫자 정보가 주어질 때 </a:t>
              </a:r>
              <a:r>
                <a:rPr lang="en-US" altLang="ko-KR" sz="1050" dirty="0" smtClean="0"/>
                <a:t>K</a:t>
              </a:r>
              <a:r>
                <a:rPr lang="ko-KR" altLang="en-US" sz="1050" dirty="0" smtClean="0"/>
                <a:t>개 블록을 조건에 맞게 배열시켜 획득할 수 있는 최대 점수를 출력하는 프로그램을 작성하시오</a:t>
              </a:r>
              <a:r>
                <a:rPr lang="en-US" altLang="ko-KR" sz="1050" dirty="0" smtClean="0"/>
                <a:t>. </a:t>
              </a:r>
              <a:r>
                <a:rPr lang="ko-KR" altLang="en-US" sz="1050" dirty="0" smtClean="0"/>
                <a:t>단</a:t>
              </a:r>
              <a:r>
                <a:rPr lang="en-US" altLang="ko-KR" sz="1050" dirty="0" smtClean="0"/>
                <a:t>, </a:t>
              </a:r>
              <a:r>
                <a:rPr lang="ko-KR" altLang="en-US" sz="1050" dirty="0" smtClean="0"/>
                <a:t>순서조건을 만족하면서 </a:t>
              </a:r>
              <a:r>
                <a:rPr lang="en-US" altLang="ko-KR" sz="1050" dirty="0" smtClean="0"/>
                <a:t>K</a:t>
              </a:r>
              <a:r>
                <a:rPr lang="ko-KR" altLang="en-US" sz="1050" dirty="0" smtClean="0"/>
                <a:t>개의 블록을 배열할 수 없는 경우는 주어지지 않는다</a:t>
              </a:r>
              <a:r>
                <a:rPr lang="en-US" altLang="ko-KR" sz="1050" dirty="0" smtClean="0"/>
                <a:t>.</a:t>
              </a:r>
            </a:p>
            <a:p>
              <a:endParaRPr lang="en-US" altLang="ko-KR" sz="1050" dirty="0" smtClean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38703" y="1277855"/>
              <a:ext cx="4018464" cy="483099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>
              <a:noAutofit/>
            </a:bodyPr>
            <a:lstStyle/>
            <a:p>
              <a:endParaRPr lang="en-US" altLang="ko-KR" sz="1050" dirty="0" smtClean="0"/>
            </a:p>
            <a:p>
              <a:r>
                <a:rPr lang="en-US" altLang="ko-KR" sz="1050" b="1" dirty="0" smtClean="0"/>
                <a:t>[</a:t>
              </a:r>
              <a:r>
                <a:rPr lang="ko-KR" altLang="en-US" sz="1050" b="1" dirty="0"/>
                <a:t>입력</a:t>
              </a:r>
              <a:r>
                <a:rPr lang="en-US" altLang="ko-KR" sz="1050" b="1" dirty="0"/>
                <a:t>]</a:t>
              </a:r>
            </a:p>
            <a:p>
              <a:r>
                <a:rPr lang="ko-KR" altLang="en-US" sz="1050" dirty="0" smtClean="0"/>
                <a:t>최초 </a:t>
              </a:r>
              <a:r>
                <a:rPr lang="ko-KR" altLang="en-US" sz="1050" dirty="0"/>
                <a:t>테스트케이스의 개수 </a:t>
              </a:r>
              <a:r>
                <a:rPr lang="en-US" altLang="ko-KR" sz="1050" dirty="0"/>
                <a:t>T</a:t>
              </a:r>
              <a:r>
                <a:rPr lang="ko-KR" altLang="en-US" sz="1050" dirty="0"/>
                <a:t>가 주어지며 다음 줄부터 </a:t>
              </a:r>
              <a:r>
                <a:rPr lang="en-US" altLang="ko-KR" sz="1050" dirty="0"/>
                <a:t>T</a:t>
              </a:r>
              <a:r>
                <a:rPr lang="ko-KR" altLang="en-US" sz="1050" dirty="0"/>
                <a:t>개의 테스트 케이스가 주어진다</a:t>
              </a:r>
              <a:r>
                <a:rPr lang="en-US" altLang="ko-KR" sz="1050" dirty="0"/>
                <a:t>. </a:t>
              </a:r>
              <a:r>
                <a:rPr lang="ko-KR" altLang="en-US" sz="1050" dirty="0"/>
                <a:t>각 테스트 케이스는 세 줄로 구성이 되며 첫 줄에는 </a:t>
              </a:r>
              <a:r>
                <a:rPr lang="en-US" altLang="ko-KR" sz="1050" dirty="0"/>
                <a:t>N(5 ≤ N ≤ 100)</a:t>
              </a:r>
              <a:r>
                <a:rPr lang="ko-KR" altLang="en-US" sz="1050" dirty="0"/>
                <a:t>과 </a:t>
              </a:r>
              <a:r>
                <a:rPr lang="en-US" altLang="ko-KR" sz="1050" dirty="0"/>
                <a:t>K(3 ≤ K ≤ 20)</a:t>
              </a:r>
              <a:r>
                <a:rPr lang="ko-KR" altLang="en-US" sz="1050" dirty="0"/>
                <a:t>가 공백으로 구분되어 주어진다</a:t>
              </a:r>
              <a:r>
                <a:rPr lang="en-US" altLang="ko-KR" sz="1050" dirty="0"/>
                <a:t>. </a:t>
              </a:r>
              <a:r>
                <a:rPr lang="ko-KR" altLang="en-US" sz="1050" dirty="0"/>
                <a:t>다음 줄에는 </a:t>
              </a:r>
              <a:r>
                <a:rPr lang="en-US" altLang="ko-KR" sz="1050" dirty="0"/>
                <a:t>N</a:t>
              </a:r>
              <a:r>
                <a:rPr lang="ko-KR" altLang="en-US" sz="1050" dirty="0"/>
                <a:t>개 블록의 점수가 공백으로 구분되어 주어지며 그 다음 줄에는 </a:t>
              </a:r>
              <a:r>
                <a:rPr lang="en-US" altLang="ko-KR" sz="1050" dirty="0"/>
                <a:t>N</a:t>
              </a:r>
              <a:r>
                <a:rPr lang="ko-KR" altLang="en-US" sz="1050" dirty="0"/>
                <a:t>개 블록의 순서조건이 공백으로 구분되어 주어진다</a:t>
              </a:r>
              <a:r>
                <a:rPr lang="en-US" altLang="ko-KR" sz="1050" dirty="0"/>
                <a:t>. </a:t>
              </a:r>
              <a:r>
                <a:rPr lang="ko-KR" altLang="en-US" sz="1050" dirty="0"/>
                <a:t>단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블록의 점수는 </a:t>
              </a:r>
              <a:r>
                <a:rPr lang="en-US" altLang="ko-KR" sz="1050" dirty="0"/>
                <a:t>1</a:t>
              </a:r>
              <a:r>
                <a:rPr lang="ko-KR" altLang="en-US" sz="1050" dirty="0"/>
                <a:t>이상 </a:t>
              </a:r>
              <a:r>
                <a:rPr lang="en-US" altLang="ko-KR" sz="1050" dirty="0"/>
                <a:t>1000</a:t>
              </a:r>
              <a:r>
                <a:rPr lang="ko-KR" altLang="en-US" sz="1050" dirty="0"/>
                <a:t>이하의 범위를 가지며 중복된 값은 주어지지 않는다</a:t>
              </a:r>
              <a:r>
                <a:rPr lang="en-US" altLang="ko-KR" sz="1050" dirty="0"/>
                <a:t>. </a:t>
              </a:r>
              <a:r>
                <a:rPr lang="ko-KR" altLang="en-US" sz="1050" dirty="0"/>
                <a:t>즉</a:t>
              </a:r>
              <a:r>
                <a:rPr lang="en-US" altLang="ko-KR" sz="1050" dirty="0"/>
                <a:t>, N</a:t>
              </a:r>
              <a:r>
                <a:rPr lang="ko-KR" altLang="en-US" sz="1050" dirty="0"/>
                <a:t>개 블록은 모두 다른 점수 값을 가진다</a:t>
              </a:r>
              <a:r>
                <a:rPr lang="en-US" altLang="ko-KR" sz="1050" dirty="0"/>
                <a:t>. </a:t>
              </a:r>
              <a:r>
                <a:rPr lang="ko-KR" altLang="en-US" sz="1050" dirty="0"/>
                <a:t>순서조건은 </a:t>
              </a:r>
              <a:r>
                <a:rPr lang="en-US" altLang="ko-KR" sz="1050" dirty="0"/>
                <a:t>1</a:t>
              </a:r>
              <a:r>
                <a:rPr lang="ko-KR" altLang="en-US" sz="1050" dirty="0"/>
                <a:t>이상 </a:t>
              </a:r>
              <a:r>
                <a:rPr lang="en-US" altLang="ko-KR" sz="1050" dirty="0"/>
                <a:t>K</a:t>
              </a:r>
              <a:r>
                <a:rPr lang="ko-KR" altLang="en-US" sz="1050" dirty="0"/>
                <a:t>이하의 범위를 가진다</a:t>
              </a:r>
              <a:r>
                <a:rPr lang="en-US" altLang="ko-KR" sz="1050" dirty="0"/>
                <a:t>.</a:t>
              </a:r>
            </a:p>
            <a:p>
              <a:endParaRPr lang="en-US" altLang="ko-KR" sz="1050" dirty="0"/>
            </a:p>
            <a:p>
              <a:r>
                <a:rPr lang="en-US" altLang="ko-KR" sz="1050" b="1" dirty="0"/>
                <a:t>[</a:t>
              </a:r>
              <a:r>
                <a:rPr lang="ko-KR" altLang="en-US" sz="1050" b="1" dirty="0"/>
                <a:t>출력</a:t>
              </a:r>
              <a:r>
                <a:rPr lang="en-US" altLang="ko-KR" sz="1050" b="1" dirty="0"/>
                <a:t>]</a:t>
              </a:r>
            </a:p>
            <a:p>
              <a:r>
                <a:rPr lang="ko-KR" altLang="en-US" sz="1050" dirty="0" smtClean="0"/>
                <a:t>각각의 </a:t>
              </a:r>
              <a:r>
                <a:rPr lang="ko-KR" altLang="en-US" sz="1050" dirty="0"/>
                <a:t>테스트 케이스에 대하여 </a:t>
              </a:r>
              <a:r>
                <a:rPr lang="en-US" altLang="ko-KR" sz="1050" dirty="0"/>
                <a:t>#x(x</a:t>
              </a:r>
              <a:r>
                <a:rPr lang="ko-KR" altLang="en-US" sz="1050" dirty="0"/>
                <a:t>는 테스트 케이스 번호를 의미</a:t>
              </a:r>
              <a:r>
                <a:rPr lang="en-US" altLang="ko-KR" sz="1050" dirty="0"/>
                <a:t>)</a:t>
              </a:r>
              <a:r>
                <a:rPr lang="ko-KR" altLang="en-US" sz="1050" dirty="0"/>
                <a:t>를 출력하고 공백을 하나 둔 다음 블록을 배열하여 획득할 수 있는 최대 점수를 출력한다</a:t>
              </a:r>
              <a:r>
                <a:rPr lang="en-US" altLang="ko-KR" sz="1050" dirty="0"/>
                <a:t>.</a:t>
              </a:r>
            </a:p>
            <a:p>
              <a:endParaRPr lang="en-US" altLang="ko-KR" sz="1050" dirty="0"/>
            </a:p>
          </p:txBody>
        </p:sp>
      </p:grpSp>
      <p:pic>
        <p:nvPicPr>
          <p:cNvPr id="11" name="그림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87" y="3226442"/>
            <a:ext cx="3322955" cy="368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13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00" dirty="0" smtClean="0"/>
              <a:t>접근법</a:t>
            </a:r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VIII. </a:t>
            </a:r>
            <a:r>
              <a:rPr lang="ko-KR" altLang="en-US" sz="1200" dirty="0" err="1" smtClean="0"/>
              <a:t>탐욕법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예제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블록 배열하기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검정 </a:t>
            </a:r>
            <a:r>
              <a:rPr lang="en-US" altLang="ko-KR" dirty="0"/>
              <a:t>Advanced </a:t>
            </a:r>
            <a:r>
              <a:rPr lang="ko-KR" altLang="en-US" dirty="0"/>
              <a:t>과정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660319" y="1628801"/>
            <a:ext cx="7966400" cy="805349"/>
          </a:xfrm>
        </p:spPr>
        <p:txBody>
          <a:bodyPr/>
          <a:lstStyle/>
          <a:p>
            <a:r>
              <a:rPr lang="ko-KR" altLang="en-US" sz="1600" dirty="0" smtClean="0"/>
              <a:t>문제 이해하기</a:t>
            </a:r>
            <a:endParaRPr lang="en-US" altLang="ko-KR" sz="1600" dirty="0" smtClean="0"/>
          </a:p>
          <a:p>
            <a:pPr lvl="1"/>
            <a:r>
              <a:rPr lang="ko-KR" altLang="en-US" sz="1416" dirty="0" smtClean="0"/>
              <a:t>규칙에 맞게 블록을 배열했을 때 블록의 첫 번째 수들의 합의 최대값 구하기</a:t>
            </a:r>
            <a:endParaRPr lang="en-US" altLang="ko-KR" sz="1416" dirty="0" smtClean="0"/>
          </a:p>
          <a:p>
            <a:pPr lvl="1"/>
            <a:endParaRPr lang="en-US" altLang="ko-KR" sz="1416" dirty="0"/>
          </a:p>
          <a:p>
            <a:pPr lvl="1"/>
            <a:endParaRPr lang="en-US" altLang="ko-KR" sz="1416" dirty="0" smtClean="0"/>
          </a:p>
          <a:p>
            <a:pPr lvl="1"/>
            <a:endParaRPr lang="en-US" altLang="ko-KR" sz="1416" dirty="0"/>
          </a:p>
          <a:p>
            <a:pPr lvl="1"/>
            <a:endParaRPr lang="en-US" altLang="ko-KR" sz="1416" dirty="0" smtClean="0"/>
          </a:p>
          <a:p>
            <a:pPr lvl="1"/>
            <a:endParaRPr lang="en-US" altLang="ko-KR" sz="1416" dirty="0"/>
          </a:p>
          <a:p>
            <a:pPr lvl="1"/>
            <a:endParaRPr lang="en-US" altLang="ko-KR" sz="1416" dirty="0" smtClean="0"/>
          </a:p>
          <a:p>
            <a:pPr lvl="1"/>
            <a:endParaRPr lang="en-US" altLang="ko-KR" sz="1416" dirty="0"/>
          </a:p>
          <a:p>
            <a:pPr lvl="1"/>
            <a:endParaRPr lang="en-US" altLang="ko-KR" sz="1416" dirty="0" smtClean="0"/>
          </a:p>
          <a:p>
            <a:pPr lvl="1"/>
            <a:endParaRPr lang="en-US" altLang="ko-KR" sz="1416" dirty="0"/>
          </a:p>
          <a:p>
            <a:pPr lvl="1"/>
            <a:r>
              <a:rPr lang="ko-KR" altLang="en-US" sz="1416" dirty="0" smtClean="0"/>
              <a:t>블록의 첫 번째 수가 높은 것부터 사용하는 것이 유리</a:t>
            </a:r>
            <a:endParaRPr lang="en-US" altLang="ko-KR" sz="1416" dirty="0"/>
          </a:p>
        </p:txBody>
      </p:sp>
      <p:grpSp>
        <p:nvGrpSpPr>
          <p:cNvPr id="32" name="그룹 31"/>
          <p:cNvGrpSpPr/>
          <p:nvPr/>
        </p:nvGrpSpPr>
        <p:grpSpPr>
          <a:xfrm>
            <a:off x="1739471" y="2564626"/>
            <a:ext cx="5665058" cy="606943"/>
            <a:chOff x="1739471" y="2564626"/>
            <a:chExt cx="5665058" cy="606943"/>
          </a:xfrm>
        </p:grpSpPr>
        <p:grpSp>
          <p:nvGrpSpPr>
            <p:cNvPr id="10" name="그룹 9"/>
            <p:cNvGrpSpPr/>
            <p:nvPr/>
          </p:nvGrpSpPr>
          <p:grpSpPr>
            <a:xfrm>
              <a:off x="1739471" y="2564626"/>
              <a:ext cx="2551164" cy="606943"/>
              <a:chOff x="1386522" y="2482246"/>
              <a:chExt cx="2551164" cy="606943"/>
            </a:xfrm>
          </p:grpSpPr>
          <p:pic>
            <p:nvPicPr>
              <p:cNvPr id="6" name="그림 5"/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582"/>
              <a:stretch/>
            </p:blipFill>
            <p:spPr bwMode="auto">
              <a:xfrm>
                <a:off x="1386522" y="2482246"/>
                <a:ext cx="837694" cy="606943"/>
              </a:xfrm>
              <a:prstGeom prst="rect">
                <a:avLst/>
              </a:prstGeom>
              <a:noFill/>
            </p:spPr>
          </p:pic>
          <p:pic>
            <p:nvPicPr>
              <p:cNvPr id="8" name="그림 7"/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900"/>
              <a:stretch/>
            </p:blipFill>
            <p:spPr bwMode="auto">
              <a:xfrm>
                <a:off x="2207740" y="2482246"/>
                <a:ext cx="1729946" cy="606943"/>
              </a:xfrm>
              <a:prstGeom prst="rect">
                <a:avLst/>
              </a:prstGeom>
              <a:noFill/>
            </p:spPr>
          </p:pic>
        </p:grpSp>
        <p:sp>
          <p:nvSpPr>
            <p:cNvPr id="11" name="오른쪽 화살표 10"/>
            <p:cNvSpPr/>
            <p:nvPr/>
          </p:nvSpPr>
          <p:spPr>
            <a:xfrm>
              <a:off x="4653102" y="2681418"/>
              <a:ext cx="642551" cy="304800"/>
            </a:xfrm>
            <a:prstGeom prst="rightArrow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02742" y="2564626"/>
              <a:ext cx="2001787" cy="606943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50 + 40 + 20 = 110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679241" y="3517558"/>
            <a:ext cx="6805732" cy="778475"/>
            <a:chOff x="1679241" y="3517558"/>
            <a:chExt cx="6805732" cy="778475"/>
          </a:xfrm>
        </p:grpSpPr>
        <p:grpSp>
          <p:nvGrpSpPr>
            <p:cNvPr id="29" name="그룹 28"/>
            <p:cNvGrpSpPr/>
            <p:nvPr/>
          </p:nvGrpSpPr>
          <p:grpSpPr>
            <a:xfrm>
              <a:off x="1679241" y="3517558"/>
              <a:ext cx="2636106" cy="778475"/>
              <a:chOff x="1679241" y="3517558"/>
              <a:chExt cx="2636106" cy="778475"/>
            </a:xfrm>
          </p:grpSpPr>
          <p:pic>
            <p:nvPicPr>
              <p:cNvPr id="16" name="그림 15"/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582"/>
              <a:stretch/>
            </p:blipFill>
            <p:spPr bwMode="auto">
              <a:xfrm>
                <a:off x="2629157" y="3689089"/>
                <a:ext cx="837694" cy="606943"/>
              </a:xfrm>
              <a:prstGeom prst="rect">
                <a:avLst/>
              </a:prstGeom>
              <a:noFill/>
            </p:spPr>
          </p:pic>
          <p:pic>
            <p:nvPicPr>
              <p:cNvPr id="17" name="그림 16"/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900" r="20050"/>
              <a:stretch/>
            </p:blipFill>
            <p:spPr bwMode="auto">
              <a:xfrm>
                <a:off x="3450375" y="3689088"/>
                <a:ext cx="864972" cy="606943"/>
              </a:xfrm>
              <a:prstGeom prst="rect">
                <a:avLst/>
              </a:prstGeom>
              <a:noFill/>
            </p:spPr>
          </p:pic>
          <p:pic>
            <p:nvPicPr>
              <p:cNvPr id="24" name="그림 23"/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92" r="60376"/>
              <a:stretch/>
            </p:blipFill>
            <p:spPr bwMode="auto">
              <a:xfrm>
                <a:off x="1679241" y="3689090"/>
                <a:ext cx="881448" cy="606943"/>
              </a:xfrm>
              <a:prstGeom prst="rect">
                <a:avLst/>
              </a:prstGeom>
              <a:noFill/>
            </p:spPr>
          </p:pic>
          <p:sp>
            <p:nvSpPr>
              <p:cNvPr id="27" name="곱셈 기호 26"/>
              <p:cNvSpPr/>
              <p:nvPr/>
            </p:nvSpPr>
            <p:spPr>
              <a:xfrm>
                <a:off x="3703048" y="3517558"/>
                <a:ext cx="367862" cy="425444"/>
              </a:xfrm>
              <a:prstGeom prst="mathMultiply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오른쪽 화살표 27"/>
            <p:cNvSpPr/>
            <p:nvPr/>
          </p:nvSpPr>
          <p:spPr>
            <a:xfrm>
              <a:off x="4653102" y="3738518"/>
              <a:ext cx="642551" cy="304800"/>
            </a:xfrm>
            <a:prstGeom prst="rightArrow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485120" y="3628636"/>
              <a:ext cx="2999853" cy="606943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블록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(40, 2)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는 두 번째 순서 이내로만 배치될 수 있다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281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00" dirty="0" smtClean="0"/>
              <a:t>탐욕적 알고리즘의 정당성 증명</a:t>
            </a:r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VIII. </a:t>
            </a:r>
            <a:r>
              <a:rPr lang="ko-KR" altLang="en-US" sz="1200" dirty="0" err="1"/>
              <a:t>탐욕법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예제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블록 배열하기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검정 </a:t>
            </a:r>
            <a:r>
              <a:rPr lang="en-US" altLang="ko-KR" dirty="0"/>
              <a:t>Advanced </a:t>
            </a:r>
            <a:r>
              <a:rPr lang="ko-KR" altLang="en-US" dirty="0"/>
              <a:t>과정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660319" y="1628801"/>
            <a:ext cx="7966400" cy="805349"/>
          </a:xfrm>
        </p:spPr>
        <p:txBody>
          <a:bodyPr/>
          <a:lstStyle/>
          <a:p>
            <a:r>
              <a:rPr lang="ko-KR" altLang="en-US" sz="1600" dirty="0" smtClean="0"/>
              <a:t>탐욕적 선택 속성</a:t>
            </a:r>
            <a:endParaRPr lang="en-US" altLang="ko-KR" sz="1600" dirty="0" smtClean="0"/>
          </a:p>
          <a:p>
            <a:pPr lvl="1"/>
            <a:r>
              <a:rPr lang="ko-KR" altLang="en-US" sz="1416" dirty="0" smtClean="0"/>
              <a:t>가장 높은 점수를 가진 블록의 숫자를 각각 </a:t>
            </a:r>
            <a:r>
              <a:rPr lang="en-US" altLang="ko-KR" sz="1416" dirty="0" smtClean="0"/>
              <a:t>a, b</a:t>
            </a:r>
            <a:r>
              <a:rPr lang="ko-KR" altLang="en-US" sz="1416" dirty="0" smtClean="0"/>
              <a:t>라고 하고</a:t>
            </a:r>
            <a:r>
              <a:rPr lang="en-US" altLang="ko-KR" sz="1416" dirty="0" smtClean="0"/>
              <a:t>, </a:t>
            </a:r>
            <a:r>
              <a:rPr lang="ko-KR" altLang="en-US" sz="1416" dirty="0" smtClean="0"/>
              <a:t>이 블록을 사용하지 않고 구한 최적해가 있다고 가정하자</a:t>
            </a:r>
            <a:r>
              <a:rPr lang="en-US" altLang="ko-KR" sz="1416" dirty="0" smtClean="0"/>
              <a:t>.</a:t>
            </a:r>
          </a:p>
          <a:p>
            <a:pPr lvl="1"/>
            <a:r>
              <a:rPr lang="ko-KR" altLang="en-US" sz="1416" dirty="0" smtClean="0"/>
              <a:t>이 때 이 블록이 위치할 수 있는 범위</a:t>
            </a:r>
            <a:r>
              <a:rPr lang="en-US" altLang="ko-KR" sz="1416" dirty="0" smtClean="0"/>
              <a:t>(1~b)</a:t>
            </a:r>
            <a:r>
              <a:rPr lang="ko-KR" altLang="en-US" sz="1416" dirty="0" smtClean="0"/>
              <a:t>의 어떤 블록과 교체해도 블록의 목록에서 </a:t>
            </a:r>
            <a:r>
              <a:rPr lang="en-US" altLang="ko-KR" sz="1416" dirty="0" smtClean="0"/>
              <a:t>a</a:t>
            </a:r>
            <a:r>
              <a:rPr lang="ko-KR" altLang="en-US" sz="1416" dirty="0" smtClean="0"/>
              <a:t>가 가장 큰 수이므로 합계를 구하는 데 있어 손해를 보지 않는다</a:t>
            </a:r>
            <a:r>
              <a:rPr lang="en-US" altLang="ko-KR" sz="1416" dirty="0" smtClean="0"/>
              <a:t>(</a:t>
            </a:r>
            <a:r>
              <a:rPr lang="ko-KR" altLang="en-US" sz="1416" dirty="0" smtClean="0"/>
              <a:t>크거나 같다</a:t>
            </a:r>
            <a:r>
              <a:rPr lang="en-US" altLang="ko-KR" sz="1416" dirty="0" smtClean="0"/>
              <a:t>).</a:t>
            </a:r>
          </a:p>
          <a:p>
            <a:pPr lvl="1"/>
            <a:r>
              <a:rPr lang="ko-KR" altLang="en-US" sz="1416" dirty="0" smtClean="0"/>
              <a:t>따라서 가장 높은 점수의 블록을 사용하여 구한 최적해가 반드시 존재한다</a:t>
            </a:r>
            <a:r>
              <a:rPr lang="en-US" altLang="ko-KR" sz="1416" dirty="0" smtClean="0"/>
              <a:t>.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최적 부분구조</a:t>
            </a:r>
            <a:endParaRPr lang="en-US" altLang="ko-KR" sz="1600" dirty="0" smtClean="0"/>
          </a:p>
          <a:p>
            <a:pPr lvl="1"/>
            <a:r>
              <a:rPr lang="ko-KR" altLang="en-US" sz="1416" dirty="0" smtClean="0"/>
              <a:t>배치가 불가능한 경우를 제외하고는 큰 수부터 계속 선택해 나가게 된다</a:t>
            </a:r>
            <a:r>
              <a:rPr lang="en-US" altLang="ko-KR" sz="1416" dirty="0" smtClean="0"/>
              <a:t>.</a:t>
            </a:r>
          </a:p>
          <a:p>
            <a:pPr lvl="1"/>
            <a:r>
              <a:rPr lang="ko-KR" altLang="en-US" sz="1416" dirty="0" smtClean="0"/>
              <a:t>이 때 배치가 불가능한 것은 그 블록보다 숫자가 큰 블록에 의한 것이므로 이 블록을 배치하게 되면 이 블록보다 큰 수의 블록을 제거하게 되어 합계에서 손해를 본다</a:t>
            </a:r>
            <a:r>
              <a:rPr lang="en-US" altLang="ko-KR" sz="1416" dirty="0" smtClean="0"/>
              <a:t>.</a:t>
            </a:r>
          </a:p>
          <a:p>
            <a:pPr lvl="1"/>
            <a:r>
              <a:rPr lang="ko-KR" altLang="en-US" sz="1416" dirty="0" smtClean="0"/>
              <a:t>따라서 각 단계가 최적의 선택으로 이루어진 부분구조를 이룬다</a:t>
            </a:r>
            <a:r>
              <a:rPr lang="en-US" altLang="ko-KR" sz="1416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651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VIII. </a:t>
            </a:r>
            <a:r>
              <a:rPr lang="ko-KR" altLang="en-US" sz="1200" dirty="0" err="1"/>
              <a:t>탐욕법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ko-KR" altLang="en-US" dirty="0" smtClean="0"/>
              <a:t>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블록 배열하기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검정 </a:t>
            </a:r>
            <a:r>
              <a:rPr lang="en-US" altLang="ko-KR" dirty="0"/>
              <a:t>Advanced </a:t>
            </a:r>
            <a:r>
              <a:rPr lang="ko-KR" altLang="en-US" dirty="0"/>
              <a:t>과정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660319" y="1628801"/>
            <a:ext cx="7966400" cy="805349"/>
          </a:xfrm>
        </p:spPr>
        <p:txBody>
          <a:bodyPr/>
          <a:lstStyle/>
          <a:p>
            <a:r>
              <a:rPr lang="ko-KR" altLang="en-US" sz="1600" dirty="0" err="1" smtClean="0"/>
              <a:t>탐욕법</a:t>
            </a:r>
            <a:r>
              <a:rPr lang="ko-KR" altLang="en-US" sz="1600" dirty="0" smtClean="0"/>
              <a:t> 적용하기</a:t>
            </a:r>
            <a:endParaRPr lang="en-US" altLang="ko-KR" sz="1600" dirty="0" smtClean="0"/>
          </a:p>
          <a:p>
            <a:pPr lvl="1"/>
            <a:r>
              <a:rPr lang="ko-KR" altLang="en-US" sz="1416" dirty="0" smtClean="0"/>
              <a:t>점수가 높은 순서대로 정렬</a:t>
            </a:r>
            <a:r>
              <a:rPr lang="en-US" altLang="ko-KR" sz="1416" dirty="0" smtClean="0"/>
              <a:t>(</a:t>
            </a:r>
            <a:r>
              <a:rPr lang="ko-KR" altLang="en-US" sz="1416" dirty="0" smtClean="0"/>
              <a:t>내림차순</a:t>
            </a:r>
            <a:r>
              <a:rPr lang="en-US" altLang="ko-KR" sz="1416" dirty="0" smtClean="0"/>
              <a:t>)</a:t>
            </a:r>
          </a:p>
          <a:p>
            <a:pPr lvl="2"/>
            <a:r>
              <a:rPr lang="ko-KR" altLang="en-US" sz="1100" dirty="0" smtClean="0"/>
              <a:t>참고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문제에 따라 첫 정렬 기준이 같을 경우 다른 기준에 따라 정렬할 필요가 있는 경우가 있음</a:t>
            </a:r>
            <a:endParaRPr lang="en-US" altLang="ko-KR" sz="1100" dirty="0" smtClean="0"/>
          </a:p>
          <a:p>
            <a:pPr lvl="1"/>
            <a:r>
              <a:rPr lang="ko-KR" altLang="en-US" sz="1416" dirty="0" smtClean="0"/>
              <a:t>앞의 블록 때문에 원래 배치할 수 있는 조합임에도 배치할 수 없게 될 수 있으므로 배치할 수 있는 가장 뒤쪽부터 배치</a:t>
            </a:r>
            <a:endParaRPr lang="en-US" altLang="ko-KR" sz="1416" dirty="0" smtClean="0"/>
          </a:p>
        </p:txBody>
      </p:sp>
      <p:grpSp>
        <p:nvGrpSpPr>
          <p:cNvPr id="46" name="그룹 45"/>
          <p:cNvGrpSpPr/>
          <p:nvPr/>
        </p:nvGrpSpPr>
        <p:grpSpPr>
          <a:xfrm>
            <a:off x="2443800" y="3264854"/>
            <a:ext cx="4256400" cy="2238036"/>
            <a:chOff x="1739471" y="3025952"/>
            <a:chExt cx="4256400" cy="2238036"/>
          </a:xfrm>
        </p:grpSpPr>
        <p:pic>
          <p:nvPicPr>
            <p:cNvPr id="6" name="그림 5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582"/>
            <a:stretch/>
          </p:blipFill>
          <p:spPr bwMode="auto">
            <a:xfrm>
              <a:off x="1739471" y="3025954"/>
              <a:ext cx="837694" cy="606943"/>
            </a:xfrm>
            <a:prstGeom prst="rect">
              <a:avLst/>
            </a:prstGeom>
            <a:noFill/>
          </p:spPr>
        </p:pic>
        <p:pic>
          <p:nvPicPr>
            <p:cNvPr id="8" name="그림 7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523"/>
            <a:stretch/>
          </p:blipFill>
          <p:spPr bwMode="auto">
            <a:xfrm>
              <a:off x="4282399" y="3025952"/>
              <a:ext cx="840260" cy="606943"/>
            </a:xfrm>
            <a:prstGeom prst="rect">
              <a:avLst/>
            </a:prstGeom>
            <a:noFill/>
          </p:spPr>
        </p:pic>
        <p:pic>
          <p:nvPicPr>
            <p:cNvPr id="16" name="그림 15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50" r="40672"/>
            <a:stretch/>
          </p:blipFill>
          <p:spPr bwMode="auto">
            <a:xfrm>
              <a:off x="5155611" y="3031400"/>
              <a:ext cx="840260" cy="606943"/>
            </a:xfrm>
            <a:prstGeom prst="rect">
              <a:avLst/>
            </a:prstGeom>
            <a:noFill/>
          </p:spPr>
        </p:pic>
        <p:pic>
          <p:nvPicPr>
            <p:cNvPr id="17" name="그림 16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00" r="20050"/>
            <a:stretch/>
          </p:blipFill>
          <p:spPr bwMode="auto">
            <a:xfrm>
              <a:off x="2544213" y="3025953"/>
              <a:ext cx="864972" cy="606943"/>
            </a:xfrm>
            <a:prstGeom prst="rect">
              <a:avLst/>
            </a:prstGeom>
            <a:noFill/>
          </p:spPr>
        </p:pic>
        <p:pic>
          <p:nvPicPr>
            <p:cNvPr id="24" name="그림 23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92" r="60376"/>
            <a:stretch/>
          </p:blipFill>
          <p:spPr bwMode="auto">
            <a:xfrm>
              <a:off x="3417427" y="3031400"/>
              <a:ext cx="881448" cy="606943"/>
            </a:xfrm>
            <a:prstGeom prst="rect">
              <a:avLst/>
            </a:prstGeom>
            <a:noFill/>
          </p:spPr>
        </p:pic>
        <p:sp>
          <p:nvSpPr>
            <p:cNvPr id="9" name="직사각형 8"/>
            <p:cNvSpPr/>
            <p:nvPr/>
          </p:nvSpPr>
          <p:spPr>
            <a:xfrm>
              <a:off x="2171384" y="5185729"/>
              <a:ext cx="1009274" cy="7825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345276" y="5185729"/>
              <a:ext cx="1009274" cy="7825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519168" y="5185729"/>
              <a:ext cx="1009274" cy="7825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34" name="그림 33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582"/>
            <a:stretch/>
          </p:blipFill>
          <p:spPr bwMode="auto">
            <a:xfrm>
              <a:off x="3431066" y="4517014"/>
              <a:ext cx="837694" cy="606943"/>
            </a:xfrm>
            <a:prstGeom prst="rect">
              <a:avLst/>
            </a:prstGeom>
            <a:noFill/>
          </p:spPr>
        </p:pic>
        <p:cxnSp>
          <p:nvCxnSpPr>
            <p:cNvPr id="19" name="구부러진 연결선 18"/>
            <p:cNvCxnSpPr>
              <a:stCxn id="6" idx="2"/>
              <a:endCxn id="34" idx="0"/>
            </p:cNvCxnSpPr>
            <p:nvPr/>
          </p:nvCxnSpPr>
          <p:spPr>
            <a:xfrm rot="16200000" flipH="1">
              <a:off x="2562057" y="3229157"/>
              <a:ext cx="884117" cy="1691595"/>
            </a:xfrm>
            <a:prstGeom prst="curvedConnector3">
              <a:avLst>
                <a:gd name="adj1" fmla="val 37887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그림 34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00" r="20050"/>
            <a:stretch/>
          </p:blipFill>
          <p:spPr bwMode="auto">
            <a:xfrm>
              <a:off x="2243535" y="4517014"/>
              <a:ext cx="864972" cy="606943"/>
            </a:xfrm>
            <a:prstGeom prst="rect">
              <a:avLst/>
            </a:prstGeom>
            <a:noFill/>
          </p:spPr>
        </p:pic>
        <p:cxnSp>
          <p:nvCxnSpPr>
            <p:cNvPr id="22" name="구부러진 연결선 21"/>
            <p:cNvCxnSpPr>
              <a:stCxn id="17" idx="2"/>
              <a:endCxn id="35" idx="0"/>
            </p:cNvCxnSpPr>
            <p:nvPr/>
          </p:nvCxnSpPr>
          <p:spPr>
            <a:xfrm rot="5400000">
              <a:off x="2384301" y="3924616"/>
              <a:ext cx="884118" cy="300678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4" idx="2"/>
            </p:cNvCxnSpPr>
            <p:nvPr/>
          </p:nvCxnSpPr>
          <p:spPr>
            <a:xfrm flipH="1">
              <a:off x="2976699" y="3638343"/>
              <a:ext cx="881452" cy="793614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곱셈 기호 40"/>
            <p:cNvSpPr/>
            <p:nvPr/>
          </p:nvSpPr>
          <p:spPr>
            <a:xfrm>
              <a:off x="3399667" y="3649511"/>
              <a:ext cx="367862" cy="425444"/>
            </a:xfrm>
            <a:prstGeom prst="mathMultiply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42" name="그림 41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523"/>
            <a:stretch/>
          </p:blipFill>
          <p:spPr bwMode="auto">
            <a:xfrm>
              <a:off x="4603675" y="4517013"/>
              <a:ext cx="840260" cy="606943"/>
            </a:xfrm>
            <a:prstGeom prst="rect">
              <a:avLst/>
            </a:prstGeom>
            <a:noFill/>
          </p:spPr>
        </p:pic>
        <p:cxnSp>
          <p:nvCxnSpPr>
            <p:cNvPr id="45" name="구부러진 연결선 44"/>
            <p:cNvCxnSpPr>
              <a:stCxn id="8" idx="2"/>
              <a:endCxn id="42" idx="0"/>
            </p:cNvCxnSpPr>
            <p:nvPr/>
          </p:nvCxnSpPr>
          <p:spPr>
            <a:xfrm rot="16200000" flipH="1">
              <a:off x="4421108" y="3914316"/>
              <a:ext cx="884118" cy="321276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19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rgbClr val="009CE1"/>
                </a:solidFill>
              </a:rPr>
              <a:t>VII</a:t>
            </a:r>
            <a:r>
              <a:rPr lang="en-US" altLang="ko-KR" sz="1200" dirty="0"/>
              <a:t>I</a:t>
            </a:r>
            <a:r>
              <a:rPr lang="en-US" altLang="ko-KR" sz="1200" dirty="0" smtClean="0">
                <a:solidFill>
                  <a:srgbClr val="009CE1"/>
                </a:solidFill>
              </a:rPr>
              <a:t>. </a:t>
            </a:r>
            <a:r>
              <a:rPr lang="ko-KR" altLang="en-US" sz="1200" dirty="0" err="1" smtClean="0">
                <a:solidFill>
                  <a:srgbClr val="009CE1"/>
                </a:solidFill>
              </a:rPr>
              <a:t>탐욕법</a:t>
            </a:r>
            <a:r>
              <a:rPr lang="ko-KR" altLang="en-US" sz="2000" dirty="0">
                <a:solidFill>
                  <a:srgbClr val="009CE1"/>
                </a:solidFill>
              </a:rPr>
              <a:t/>
            </a:r>
            <a:br>
              <a:rPr lang="ko-KR" altLang="en-US" sz="2000" dirty="0">
                <a:solidFill>
                  <a:srgbClr val="009CE1"/>
                </a:solidFill>
              </a:rPr>
            </a:br>
            <a:r>
              <a:rPr lang="ko-KR" altLang="en-US" dirty="0" smtClean="0"/>
              <a:t>추가 문제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515539" y="1171600"/>
            <a:ext cx="8111180" cy="4567047"/>
          </a:xfrm>
        </p:spPr>
        <p:txBody>
          <a:bodyPr/>
          <a:lstStyle/>
          <a:p>
            <a:r>
              <a:rPr lang="en-US" altLang="ko-KR" sz="1600" dirty="0"/>
              <a:t>[</a:t>
            </a:r>
            <a:r>
              <a:rPr lang="ko-KR" altLang="en-US" sz="1600"/>
              <a:t>기출</a:t>
            </a:r>
            <a:r>
              <a:rPr lang="en-US" altLang="ko-KR" sz="1600" dirty="0"/>
              <a:t>A-0039] </a:t>
            </a:r>
            <a:r>
              <a:rPr lang="ko-KR" altLang="en-US" sz="1600"/>
              <a:t>보물찾기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[</a:t>
            </a:r>
            <a:r>
              <a:rPr lang="ko-KR" altLang="en-US" sz="1600"/>
              <a:t>기출</a:t>
            </a:r>
            <a:r>
              <a:rPr lang="en-US" altLang="ko-KR" sz="1600" dirty="0" smtClean="0"/>
              <a:t>A-0040] </a:t>
            </a:r>
            <a:r>
              <a:rPr lang="ko-KR" altLang="en-US" sz="1600" dirty="0" smtClean="0"/>
              <a:t>석탑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[</a:t>
            </a:r>
            <a:r>
              <a:rPr lang="ko-KR" altLang="en-US" sz="1600"/>
              <a:t>기출</a:t>
            </a:r>
            <a:r>
              <a:rPr lang="en-US" altLang="ko-KR" sz="1600" dirty="0"/>
              <a:t>A-0038] </a:t>
            </a:r>
            <a:r>
              <a:rPr lang="ko-KR" altLang="en-US" sz="1600" smtClean="0"/>
              <a:t>심해탐사</a:t>
            </a:r>
            <a:endParaRPr lang="en-US" altLang="ko-KR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4832090" y="6056497"/>
            <a:ext cx="37946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ko-KR" sz="900" b="1" dirty="0" smtClean="0">
                <a:solidFill>
                  <a:prstClr val="black"/>
                </a:solidFill>
              </a:rPr>
              <a:t>※ </a:t>
            </a:r>
            <a:r>
              <a:rPr lang="ko-KR" altLang="en-US" sz="900" b="1" dirty="0" smtClean="0">
                <a:solidFill>
                  <a:prstClr val="black"/>
                </a:solidFill>
              </a:rPr>
              <a:t>본 문제는 유사 사이트에서 학습 내용과 관련된 문제를 선별한 것임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289306" y="3616830"/>
            <a:ext cx="2329020" cy="2329024"/>
            <a:chOff x="5939692" y="1391137"/>
            <a:chExt cx="2329020" cy="2329024"/>
          </a:xfrm>
        </p:grpSpPr>
        <p:grpSp>
          <p:nvGrpSpPr>
            <p:cNvPr id="32" name="그룹 31"/>
            <p:cNvGrpSpPr/>
            <p:nvPr/>
          </p:nvGrpSpPr>
          <p:grpSpPr>
            <a:xfrm>
              <a:off x="5939692" y="1391137"/>
              <a:ext cx="2329020" cy="2329024"/>
              <a:chOff x="1883508" y="1766277"/>
              <a:chExt cx="2329020" cy="2329024"/>
            </a:xfrm>
          </p:grpSpPr>
          <p:sp>
            <p:nvSpPr>
              <p:cNvPr id="34" name="모서리가 둥근 직사각형 33"/>
              <p:cNvSpPr/>
              <p:nvPr/>
            </p:nvSpPr>
            <p:spPr>
              <a:xfrm>
                <a:off x="1883508" y="1766277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18000" rIns="18000"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구현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/</a:t>
                </a:r>
              </a:p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시뮬레이션</a:t>
                </a: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2672877" y="1766277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그래프</a:t>
                </a:r>
                <a:endParaRPr lang="en-US" altLang="ko-KR" sz="1000" b="1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이론</a:t>
                </a: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3462249" y="1766277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동적</a:t>
                </a:r>
                <a:endParaRPr lang="en-US" altLang="ko-KR" sz="1000" b="1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계획법</a:t>
                </a: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883508" y="2555649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수학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기하</a:t>
                </a: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3462249" y="2555649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자료구조</a:t>
                </a: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883508" y="3345022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조합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/</a:t>
                </a:r>
              </a:p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완전탐색</a:t>
                </a: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2672877" y="3345022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err="1">
                    <a:solidFill>
                      <a:schemeClr val="bg1"/>
                    </a:solidFill>
                  </a:rPr>
                  <a:t>탐욕법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3462249" y="3345022"/>
                <a:ext cx="750279" cy="750279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36000" r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비정형</a:t>
                </a:r>
              </a:p>
            </p:txBody>
          </p:sp>
        </p:grpSp>
        <p:pic>
          <p:nvPicPr>
            <p:cNvPr id="33" name="Picture 4" descr="puzzl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4583" y="2219096"/>
              <a:ext cx="699233" cy="699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3416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731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I. Intro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문제 해결 과정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4"/>
          </p:nvPr>
        </p:nvSpPr>
        <p:spPr>
          <a:xfrm>
            <a:off x="511874" y="1128927"/>
            <a:ext cx="8111180" cy="4982703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문제를 </a:t>
            </a:r>
            <a:r>
              <a:rPr lang="ko-KR" altLang="en-US" sz="16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읽고 이해한다</a:t>
            </a:r>
            <a:r>
              <a:rPr lang="en-US" altLang="ko-KR" sz="16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문제를 </a:t>
            </a:r>
            <a:r>
              <a:rPr lang="ko-KR" altLang="en-US" sz="16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익숙한 용어로 재정의한다</a:t>
            </a:r>
            <a:r>
              <a:rPr lang="en-US" altLang="ko-KR" sz="16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어떻게 </a:t>
            </a:r>
            <a:r>
              <a:rPr lang="ko-KR" altLang="en-US" sz="16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해결할지 계획을 세운다</a:t>
            </a:r>
            <a:r>
              <a:rPr lang="en-US" altLang="ko-KR" sz="16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계획을 </a:t>
            </a:r>
            <a:r>
              <a:rPr lang="ko-KR" altLang="en-US" sz="16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검증한다</a:t>
            </a:r>
            <a:r>
              <a:rPr lang="en-US" altLang="ko-KR" sz="16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프로그램으로 </a:t>
            </a:r>
            <a:r>
              <a:rPr lang="ko-KR" altLang="en-US" sz="16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구현한다</a:t>
            </a:r>
            <a:r>
              <a:rPr lang="en-US" altLang="ko-KR" sz="16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어떻게 </a:t>
            </a:r>
            <a:r>
              <a:rPr lang="ko-KR" altLang="en-US" sz="16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풀었는지 돌아보고</a:t>
            </a:r>
            <a:r>
              <a:rPr lang="en-US" altLang="ko-KR" sz="16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개선할 방법이 있는지 찾아본다</a:t>
            </a:r>
            <a:r>
              <a:rPr lang="en-US" altLang="ko-KR" sz="16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950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I. Intro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체계적인 접근을 위한 질문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4"/>
          </p:nvPr>
        </p:nvSpPr>
        <p:spPr>
          <a:xfrm>
            <a:off x="511874" y="1128927"/>
            <a:ext cx="8111180" cy="498270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0" dirty="0"/>
              <a:t> 비슷한 문제를 풀어본 </a:t>
            </a:r>
            <a:r>
              <a:rPr lang="ko-KR" altLang="en-US" sz="1600" b="0"/>
              <a:t>적이 </a:t>
            </a:r>
            <a:r>
              <a:rPr lang="ko-KR" altLang="en-US" sz="1600" b="0" smtClean="0"/>
              <a:t>있었나</a:t>
            </a:r>
            <a:r>
              <a:rPr lang="en-US" altLang="ko-KR" sz="1600" b="0" smtClean="0"/>
              <a:t>? </a:t>
            </a:r>
            <a:endParaRPr lang="en-US" altLang="ko-KR" sz="1600" b="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0" dirty="0"/>
              <a:t> 단순한 방법에서 시작할 수 있을까</a:t>
            </a:r>
            <a:r>
              <a:rPr lang="en-US" altLang="ko-KR" sz="1600" b="0" dirty="0"/>
              <a:t>?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0" dirty="0"/>
              <a:t> </a:t>
            </a:r>
            <a:r>
              <a:rPr lang="ko-KR" altLang="en-US" sz="1600" b="0"/>
              <a:t>문제를 </a:t>
            </a:r>
            <a:r>
              <a:rPr lang="ko-KR" altLang="en-US" sz="1600" b="0" smtClean="0"/>
              <a:t>단순화할 </a:t>
            </a:r>
            <a:r>
              <a:rPr lang="ko-KR" altLang="en-US" sz="1600" b="0" dirty="0"/>
              <a:t>수 있을까</a:t>
            </a:r>
            <a:r>
              <a:rPr lang="en-US" altLang="ko-KR" sz="1600" b="0" dirty="0"/>
              <a:t>?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0" dirty="0"/>
              <a:t> </a:t>
            </a:r>
            <a:r>
              <a:rPr lang="ko-KR" altLang="en-US" sz="1600" b="0"/>
              <a:t>그림으로 </a:t>
            </a:r>
            <a:r>
              <a:rPr lang="ko-KR" altLang="en-US" sz="1600" b="0" smtClean="0"/>
              <a:t>그려볼 </a:t>
            </a:r>
            <a:r>
              <a:rPr lang="ko-KR" altLang="en-US" sz="1600" b="0" dirty="0"/>
              <a:t>수 있을까</a:t>
            </a:r>
            <a:r>
              <a:rPr lang="en-US" altLang="ko-KR" sz="1600" b="0" dirty="0"/>
              <a:t>?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0" dirty="0"/>
              <a:t> </a:t>
            </a:r>
            <a:r>
              <a:rPr lang="ko-KR" altLang="en-US" sz="1600" b="0"/>
              <a:t>수식으로 </a:t>
            </a:r>
            <a:r>
              <a:rPr lang="ko-KR" altLang="en-US" sz="1600" b="0" smtClean="0"/>
              <a:t>표현할 </a:t>
            </a:r>
            <a:r>
              <a:rPr lang="ko-KR" altLang="en-US" sz="1600" b="0" dirty="0"/>
              <a:t>수 있을까</a:t>
            </a:r>
            <a:r>
              <a:rPr lang="en-US" altLang="ko-KR" sz="1600" b="0" dirty="0"/>
              <a:t>?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0" dirty="0"/>
              <a:t> </a:t>
            </a:r>
            <a:r>
              <a:rPr lang="ko-KR" altLang="en-US" sz="1600" b="0"/>
              <a:t>문제를 </a:t>
            </a:r>
            <a:r>
              <a:rPr lang="ko-KR" altLang="en-US" sz="1600" b="0" smtClean="0"/>
              <a:t>분해할 </a:t>
            </a:r>
            <a:r>
              <a:rPr lang="ko-KR" altLang="en-US" sz="1600" b="0" dirty="0"/>
              <a:t>수 있을까</a:t>
            </a:r>
            <a:r>
              <a:rPr lang="en-US" altLang="ko-KR" sz="1600" b="0" dirty="0"/>
              <a:t>?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0" dirty="0"/>
              <a:t> 뒤에서부터 생각해서 문제를 풀 수 있을까</a:t>
            </a:r>
            <a:r>
              <a:rPr lang="en-US" altLang="ko-KR" sz="1600" b="0" dirty="0"/>
              <a:t>?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0" dirty="0"/>
              <a:t> 특정 형태의 답만을 고려할 수 있을까</a:t>
            </a:r>
            <a:r>
              <a:rPr lang="en-US" altLang="ko-KR" sz="1600" b="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1195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60" dirty="0" smtClean="0"/>
              <a:t>문제의 내용만큼 중요한 것이 바로 </a:t>
            </a:r>
            <a:r>
              <a:rPr lang="en-US" altLang="ko-KR" sz="1660" dirty="0" smtClean="0"/>
              <a:t>“</a:t>
            </a:r>
            <a:r>
              <a:rPr lang="ko-KR" altLang="en-US" sz="1660" dirty="0" smtClean="0"/>
              <a:t>제한 조건</a:t>
            </a:r>
            <a:r>
              <a:rPr lang="en-US" altLang="ko-KR" sz="1660" dirty="0" smtClean="0"/>
              <a:t>”</a:t>
            </a:r>
            <a:endParaRPr lang="ko-KR" altLang="en-US" sz="166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/>
              <a:t>I. Intro</a:t>
            </a:r>
            <a:r>
              <a:rPr lang="en-US" altLang="ko-KR" sz="1800" dirty="0">
                <a:solidFill>
                  <a:srgbClr val="009CE1"/>
                </a:solidFill>
              </a:rPr>
              <a:t/>
            </a:r>
            <a:br>
              <a:rPr lang="en-US" altLang="ko-KR" sz="1800" dirty="0">
                <a:solidFill>
                  <a:srgbClr val="009CE1"/>
                </a:solidFill>
              </a:rPr>
            </a:br>
            <a:r>
              <a:rPr lang="ko-KR" altLang="en-US" dirty="0" smtClean="0"/>
              <a:t>제한 조건에 대한 이해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 smtClean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673199" y="1628801"/>
            <a:ext cx="7953520" cy="805349"/>
          </a:xfrm>
        </p:spPr>
        <p:txBody>
          <a:bodyPr/>
          <a:lstStyle/>
          <a:p>
            <a:r>
              <a:rPr lang="ko-KR" altLang="en-US" sz="1600" dirty="0" smtClean="0"/>
              <a:t>문제의 제한 조건은 적합한 출력을 얻기 위한 필수 조건</a:t>
            </a:r>
            <a:endParaRPr lang="en-US" altLang="ko-KR" sz="1600" dirty="0" smtClean="0"/>
          </a:p>
          <a:p>
            <a:r>
              <a:rPr lang="ko-KR" altLang="en-US" sz="1600" dirty="0" smtClean="0"/>
              <a:t>데이터의 범위를 통해 구현하려는 알고리즘의 대략적인 수행시간 추측 가능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제한조건의 예</a:t>
            </a:r>
            <a:endParaRPr lang="en-US" altLang="ko-KR" sz="16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850810" y="2990941"/>
            <a:ext cx="7779361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+mn-ea"/>
              </a:rPr>
              <a:t>. . . . . . . . . </a:t>
            </a:r>
          </a:p>
          <a:p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smtClean="0">
                <a:latin typeface="+mn-ea"/>
              </a:rPr>
              <a:t>[</a:t>
            </a:r>
            <a:r>
              <a:rPr lang="ko-KR" altLang="en-US" sz="1400" dirty="0" smtClean="0">
                <a:latin typeface="+mn-ea"/>
              </a:rPr>
              <a:t>입력</a:t>
            </a:r>
            <a:r>
              <a:rPr lang="en-US" altLang="ko-KR" sz="1400" dirty="0" smtClean="0">
                <a:latin typeface="+mn-ea"/>
              </a:rPr>
              <a:t>]</a:t>
            </a:r>
          </a:p>
          <a:p>
            <a:r>
              <a:rPr lang="ko-KR" altLang="en-US" sz="1400" dirty="0" smtClean="0">
                <a:latin typeface="+mn-ea"/>
              </a:rPr>
              <a:t>최초 테스트케이스의 개수 </a:t>
            </a:r>
            <a:r>
              <a:rPr lang="en-US" altLang="ko-KR" sz="1400" dirty="0" smtClean="0">
                <a:latin typeface="+mn-ea"/>
              </a:rPr>
              <a:t>T</a:t>
            </a:r>
            <a:r>
              <a:rPr lang="ko-KR" altLang="en-US" sz="1400" dirty="0" smtClean="0">
                <a:latin typeface="+mn-ea"/>
              </a:rPr>
              <a:t>가 주어지며 주어지며 다음 줄부터 </a:t>
            </a:r>
            <a:r>
              <a:rPr lang="en-US" altLang="ko-KR" sz="1400" dirty="0" smtClean="0">
                <a:latin typeface="+mn-ea"/>
              </a:rPr>
              <a:t>T</a:t>
            </a:r>
            <a:r>
              <a:rPr lang="ko-KR" altLang="en-US" sz="1400" dirty="0" smtClean="0">
                <a:latin typeface="+mn-ea"/>
              </a:rPr>
              <a:t>개의 테스트 케이스가 주어진다</a:t>
            </a:r>
            <a:r>
              <a:rPr lang="en-US" altLang="ko-KR" sz="1400" dirty="0" smtClean="0">
                <a:latin typeface="+mn-ea"/>
              </a:rPr>
              <a:t>. </a:t>
            </a:r>
            <a:r>
              <a:rPr lang="ko-KR" altLang="en-US" sz="1400" dirty="0" smtClean="0">
                <a:latin typeface="+mn-ea"/>
              </a:rPr>
              <a:t>각 테스트 케이스는 한 줄로 구성이 구성이 되며 처음 일련번호에 사용되는 알파벳의 개수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N (4 ≤ N ≤ 18) </a:t>
            </a:r>
            <a:r>
              <a:rPr lang="ko-KR" altLang="en-US" sz="1400" dirty="0" smtClean="0">
                <a:latin typeface="+mn-ea"/>
              </a:rPr>
              <a:t>이 주어진다</a:t>
            </a:r>
            <a:r>
              <a:rPr lang="en-US" altLang="ko-KR" sz="1400" dirty="0" smtClean="0">
                <a:latin typeface="+mn-ea"/>
              </a:rPr>
              <a:t>. </a:t>
            </a:r>
            <a:r>
              <a:rPr lang="ko-KR" altLang="en-US" sz="1400" dirty="0" smtClean="0">
                <a:latin typeface="+mn-ea"/>
              </a:rPr>
              <a:t>이후 공백을 사이에 두고 두 개의 일련번호 문자열이 공백으로 구분되어 주어진다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smtClean="0">
                <a:latin typeface="+mn-ea"/>
              </a:rPr>
              <a:t>[</a:t>
            </a:r>
            <a:r>
              <a:rPr lang="ko-KR" altLang="en-US" sz="1400" dirty="0" smtClean="0">
                <a:latin typeface="+mn-ea"/>
              </a:rPr>
              <a:t>출력</a:t>
            </a:r>
            <a:r>
              <a:rPr lang="en-US" altLang="ko-KR" sz="1400" dirty="0" smtClean="0">
                <a:latin typeface="+mn-ea"/>
              </a:rPr>
              <a:t>]</a:t>
            </a:r>
          </a:p>
          <a:p>
            <a:r>
              <a:rPr lang="ko-KR" altLang="en-US" sz="1400" dirty="0" smtClean="0">
                <a:latin typeface="+mn-ea"/>
              </a:rPr>
              <a:t>각 테스트 케이스에 대하여 </a:t>
            </a:r>
            <a:r>
              <a:rPr lang="en-US" altLang="ko-KR" sz="1400" dirty="0" smtClean="0">
                <a:latin typeface="+mn-ea"/>
              </a:rPr>
              <a:t>#x (x</a:t>
            </a:r>
            <a:r>
              <a:rPr lang="ko-KR" altLang="en-US" sz="1400" dirty="0" smtClean="0">
                <a:latin typeface="+mn-ea"/>
              </a:rPr>
              <a:t>는 테스트 케이스 번호를 의미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를 출력하고 공백을 하나 둔 다음 두 일련번호 사이에 생산된 제품의 개수를 출력한다</a:t>
            </a:r>
            <a:r>
              <a:rPr lang="en-US" altLang="ko-KR" sz="1400" dirty="0" smtClean="0">
                <a:latin typeface="+mn-ea"/>
              </a:rPr>
              <a:t>.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</a:rPr>
              <a:t>출력 값은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32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</a:rPr>
              <a:t>비트 정수 값을 넘을 수 있으므로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64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</a:rPr>
              <a:t>비트 정수형 변수를 사용해야 한다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.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382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200" dirty="0" smtClean="0"/>
              <a:t>II. </a:t>
            </a:r>
            <a:r>
              <a:rPr lang="ko-KR" altLang="en-US" sz="1200" dirty="0" smtClean="0"/>
              <a:t>논리구현 및 기초수학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dirty="0" smtClean="0"/>
              <a:t>논리구현 및 기초수학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SW </a:t>
            </a:r>
            <a:r>
              <a:rPr lang="ko-KR" altLang="en-US" dirty="0" smtClean="0"/>
              <a:t>검정 </a:t>
            </a:r>
            <a:r>
              <a:rPr lang="en-US" altLang="ko-KR" dirty="0"/>
              <a:t>Advanced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673199" y="1070343"/>
            <a:ext cx="8111180" cy="805349"/>
          </a:xfrm>
        </p:spPr>
        <p:txBody>
          <a:bodyPr/>
          <a:lstStyle/>
          <a:p>
            <a:r>
              <a:rPr lang="ko-KR" altLang="en-US" sz="1600" dirty="0" smtClean="0"/>
              <a:t>예제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뒤로 봐도 소수</a:t>
            </a:r>
            <a:endParaRPr lang="en-US" altLang="ko-KR" sz="1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11892" y="1622851"/>
            <a:ext cx="4071037" cy="455552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문제</a:t>
            </a:r>
            <a:r>
              <a:rPr lang="en-US" altLang="ko-KR" sz="1200" b="1" dirty="0" smtClean="0"/>
              <a:t>]</a:t>
            </a:r>
          </a:p>
          <a:p>
            <a:r>
              <a:rPr lang="ko-KR" altLang="en-US" sz="1200" dirty="0" smtClean="0"/>
              <a:t>어떤 </a:t>
            </a:r>
            <a:r>
              <a:rPr lang="ko-KR" altLang="en-US" sz="1200" dirty="0"/>
              <a:t>자연수가 오직 </a:t>
            </a:r>
            <a:r>
              <a:rPr lang="en-US" altLang="ko-KR" sz="1200" dirty="0"/>
              <a:t>1</a:t>
            </a:r>
            <a:r>
              <a:rPr lang="ko-KR" altLang="en-US" sz="1200" dirty="0"/>
              <a:t>과 자기 자신의 수로만 나누어 떨어진다면 그 수는 소수이다</a:t>
            </a:r>
            <a:r>
              <a:rPr lang="en-US" altLang="ko-KR" sz="1200" dirty="0"/>
              <a:t>. </a:t>
            </a:r>
            <a:r>
              <a:rPr lang="ko-KR" altLang="en-US" sz="1200" dirty="0"/>
              <a:t>예를 들어</a:t>
            </a:r>
            <a:r>
              <a:rPr lang="en-US" altLang="ko-KR" sz="1200" dirty="0"/>
              <a:t>, 20 </a:t>
            </a:r>
            <a:r>
              <a:rPr lang="ko-KR" altLang="en-US" sz="1200" dirty="0"/>
              <a:t>이하의 자연수 중 </a:t>
            </a:r>
            <a:r>
              <a:rPr lang="en-US" altLang="ko-KR" sz="1200" dirty="0"/>
              <a:t>2, 3, 5, 7, 11, 13, 17, 19 </a:t>
            </a:r>
            <a:r>
              <a:rPr lang="ko-KR" altLang="en-US" sz="1200" dirty="0"/>
              <a:t>가 소수이다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또한 어떤 수나 낱말이 좌우대칭이어서 앞에서 읽으나 뒤에서 읽으나 똑같은 것을 </a:t>
            </a:r>
            <a:r>
              <a:rPr lang="ko-KR" altLang="en-US" sz="1200" dirty="0" err="1"/>
              <a:t>회문이라고</a:t>
            </a:r>
            <a:r>
              <a:rPr lang="ko-KR" altLang="en-US" sz="1200" dirty="0"/>
              <a:t> 한다</a:t>
            </a:r>
            <a:r>
              <a:rPr lang="en-US" altLang="ko-KR" sz="1200" dirty="0"/>
              <a:t>. </a:t>
            </a:r>
            <a:r>
              <a:rPr lang="ko-KR" altLang="en-US" sz="1200" dirty="0"/>
              <a:t>자연수를 예를 들면</a:t>
            </a:r>
            <a:r>
              <a:rPr lang="en-US" altLang="ko-KR" sz="1200" dirty="0"/>
              <a:t>, 7, 121, 2552, 132343231 </a:t>
            </a:r>
            <a:r>
              <a:rPr lang="ko-KR" altLang="en-US" sz="1200" dirty="0"/>
              <a:t>등은 </a:t>
            </a:r>
            <a:r>
              <a:rPr lang="ko-KR" altLang="en-US" sz="1200" dirty="0" err="1"/>
              <a:t>회문이다</a:t>
            </a:r>
            <a:r>
              <a:rPr lang="en-US" altLang="ko-KR" sz="1200" dirty="0"/>
              <a:t>. 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자연수 </a:t>
            </a:r>
            <a:r>
              <a:rPr lang="en-US" altLang="ko-KR" sz="1200" dirty="0"/>
              <a:t>A, B (A &lt; B)</a:t>
            </a:r>
            <a:r>
              <a:rPr lang="ko-KR" altLang="en-US" sz="1200" dirty="0"/>
              <a:t>가 주어졌을 때 소수이면서 </a:t>
            </a:r>
            <a:r>
              <a:rPr lang="ko-KR" altLang="en-US" sz="1200" dirty="0" err="1"/>
              <a:t>회문인</a:t>
            </a:r>
            <a:r>
              <a:rPr lang="ko-KR" altLang="en-US" sz="1200" dirty="0"/>
              <a:t> </a:t>
            </a:r>
            <a:r>
              <a:rPr lang="en-US" altLang="ko-KR" sz="1200" dirty="0"/>
              <a:t>A </a:t>
            </a:r>
            <a:r>
              <a:rPr lang="ko-KR" altLang="en-US" sz="1200" dirty="0"/>
              <a:t>이상 </a:t>
            </a:r>
            <a:r>
              <a:rPr lang="en-US" altLang="ko-KR" sz="1200" dirty="0"/>
              <a:t>B </a:t>
            </a:r>
            <a:r>
              <a:rPr lang="ko-KR" altLang="en-US" sz="1200" dirty="0"/>
              <a:t>이하의 자연수가 몇 개인지를 출력하는 프로그램을 작성하여라</a:t>
            </a:r>
            <a:r>
              <a:rPr lang="en-US" altLang="ko-KR" sz="1200" dirty="0"/>
              <a:t>.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제한조건</a:t>
            </a:r>
            <a:r>
              <a:rPr lang="en-US" altLang="ko-KR" sz="1200" b="1" dirty="0"/>
              <a:t>]</a:t>
            </a:r>
          </a:p>
          <a:p>
            <a:r>
              <a:rPr lang="en-US" altLang="ko-KR" sz="1200" dirty="0"/>
              <a:t>A, B </a:t>
            </a:r>
            <a:r>
              <a:rPr lang="ko-KR" altLang="en-US" sz="1200" dirty="0"/>
              <a:t>는 각각 </a:t>
            </a:r>
            <a:r>
              <a:rPr lang="en-US" altLang="ko-KR" sz="1200" dirty="0"/>
              <a:t>1 </a:t>
            </a:r>
            <a:r>
              <a:rPr lang="ko-KR" altLang="en-US" sz="1200" dirty="0"/>
              <a:t>이상 </a:t>
            </a:r>
            <a:r>
              <a:rPr lang="en-US" altLang="ko-KR" sz="1200" dirty="0"/>
              <a:t>100000 </a:t>
            </a:r>
            <a:r>
              <a:rPr lang="ko-KR" altLang="en-US" sz="1200" dirty="0"/>
              <a:t>이하의 정수이며</a:t>
            </a:r>
            <a:r>
              <a:rPr lang="en-US" altLang="ko-KR" sz="1200" dirty="0"/>
              <a:t>, A &lt; B </a:t>
            </a:r>
            <a:r>
              <a:rPr lang="ko-KR" altLang="en-US" sz="1200" dirty="0"/>
              <a:t>이다</a:t>
            </a:r>
            <a:r>
              <a:rPr lang="en-US" altLang="ko-KR" sz="1200" dirty="0"/>
              <a:t>.</a:t>
            </a:r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입력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맨 처음 테스트 케이스의 개수 </a:t>
            </a:r>
            <a:r>
              <a:rPr lang="en-US" altLang="ko-KR" sz="1200" dirty="0"/>
              <a:t>T</a:t>
            </a:r>
            <a:r>
              <a:rPr lang="ko-KR" altLang="en-US" sz="1200" dirty="0"/>
              <a:t>가 주어지며</a:t>
            </a:r>
            <a:r>
              <a:rPr lang="en-US" altLang="ko-KR" sz="1200" dirty="0"/>
              <a:t>, </a:t>
            </a:r>
            <a:r>
              <a:rPr lang="ko-KR" altLang="en-US" sz="1200" dirty="0"/>
              <a:t>그 다음 줄부터 </a:t>
            </a:r>
            <a:r>
              <a:rPr lang="en-US" altLang="ko-KR" sz="1200" dirty="0"/>
              <a:t>T </a:t>
            </a:r>
            <a:r>
              <a:rPr lang="ko-KR" altLang="en-US" sz="1200" dirty="0"/>
              <a:t>개의 테스트 케이스가 주어진다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각 테스트케이스는 </a:t>
            </a:r>
            <a:r>
              <a:rPr lang="en-US" altLang="ko-KR" sz="1200" dirty="0"/>
              <a:t>1</a:t>
            </a:r>
            <a:r>
              <a:rPr lang="ko-KR" altLang="en-US" sz="1200" dirty="0"/>
              <a:t>줄로 구성되며 </a:t>
            </a:r>
            <a:r>
              <a:rPr lang="en-US" altLang="ko-KR" sz="1200" dirty="0"/>
              <a:t>A</a:t>
            </a:r>
            <a:r>
              <a:rPr lang="ko-KR" altLang="en-US" sz="1200" dirty="0"/>
              <a:t>와 </a:t>
            </a:r>
            <a:r>
              <a:rPr lang="en-US" altLang="ko-KR" sz="1200" dirty="0"/>
              <a:t>B</a:t>
            </a:r>
            <a:r>
              <a:rPr lang="ko-KR" altLang="en-US" sz="1200" dirty="0"/>
              <a:t>의 값이 공백으로 구분되어 주어진다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3390" y="1622852"/>
            <a:ext cx="4080479" cy="455552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b="1" dirty="0"/>
              <a:t>[</a:t>
            </a:r>
            <a:r>
              <a:rPr lang="ko-KR" altLang="en-US" sz="1200" b="1" dirty="0"/>
              <a:t>출력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각각의 테스트 케이스에 대하여 </a:t>
            </a:r>
            <a:r>
              <a:rPr lang="en-US" altLang="ko-KR" sz="1200" dirty="0"/>
              <a:t>#x (x</a:t>
            </a:r>
            <a:r>
              <a:rPr lang="ko-KR" altLang="en-US" sz="1200" dirty="0"/>
              <a:t>는 테스트 케이스 번호</a:t>
            </a:r>
            <a:r>
              <a:rPr lang="en-US" altLang="ko-KR" sz="1200" dirty="0"/>
              <a:t>, 1</a:t>
            </a:r>
            <a:r>
              <a:rPr lang="ko-KR" altLang="en-US" sz="1200" dirty="0"/>
              <a:t>부터 시작</a:t>
            </a:r>
            <a:r>
              <a:rPr lang="en-US" altLang="ko-KR" sz="1200" dirty="0"/>
              <a:t>) </a:t>
            </a:r>
            <a:r>
              <a:rPr lang="ko-KR" altLang="en-US" sz="1200" dirty="0"/>
              <a:t>을 출력하고 공백을 하나 둔 다음</a:t>
            </a:r>
            <a:r>
              <a:rPr lang="en-US" altLang="ko-KR" sz="1200" dirty="0"/>
              <a:t>, </a:t>
            </a:r>
            <a:r>
              <a:rPr lang="ko-KR" altLang="en-US" sz="1200" dirty="0"/>
              <a:t>문제의 답을 정수로 출력한다</a:t>
            </a:r>
            <a:r>
              <a:rPr lang="en-US" altLang="ko-KR" sz="1200" dirty="0"/>
              <a:t>.</a:t>
            </a:r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b="1" dirty="0" smtClean="0"/>
              <a:t>[</a:t>
            </a:r>
            <a:r>
              <a:rPr lang="ko-KR" altLang="en-US" sz="1200" b="1" dirty="0"/>
              <a:t>입출력 예</a:t>
            </a:r>
            <a:r>
              <a:rPr lang="en-US" altLang="ko-KR" sz="1200" b="1" dirty="0"/>
              <a:t>]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입력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6</a:t>
            </a:r>
          </a:p>
          <a:p>
            <a:r>
              <a:rPr lang="en-US" altLang="ko-KR" sz="1200" dirty="0"/>
              <a:t>1 10</a:t>
            </a:r>
          </a:p>
          <a:p>
            <a:r>
              <a:rPr lang="en-US" altLang="ko-KR" sz="1200" dirty="0"/>
              <a:t>101 300</a:t>
            </a:r>
          </a:p>
          <a:p>
            <a:r>
              <a:rPr lang="en-US" altLang="ko-KR" sz="1200" dirty="0"/>
              <a:t>2000 3000</a:t>
            </a:r>
          </a:p>
          <a:p>
            <a:r>
              <a:rPr lang="en-US" altLang="ko-KR" sz="1200" dirty="0"/>
              <a:t>1000 50000</a:t>
            </a:r>
          </a:p>
          <a:p>
            <a:r>
              <a:rPr lang="en-US" altLang="ko-KR" sz="1200" dirty="0"/>
              <a:t>2 80000</a:t>
            </a:r>
          </a:p>
          <a:p>
            <a:r>
              <a:rPr lang="en-US" altLang="ko-KR" sz="1200" dirty="0"/>
              <a:t>1 </a:t>
            </a:r>
            <a:r>
              <a:rPr lang="en-US" altLang="ko-KR" sz="1200" dirty="0" smtClean="0"/>
              <a:t>100000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(</a:t>
            </a:r>
            <a:r>
              <a:rPr lang="ko-KR" altLang="en-US" sz="1200" dirty="0"/>
              <a:t>출력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#1 4</a:t>
            </a:r>
          </a:p>
          <a:p>
            <a:r>
              <a:rPr lang="en-US" altLang="ko-KR" sz="1200" dirty="0"/>
              <a:t>#2 5</a:t>
            </a:r>
          </a:p>
          <a:p>
            <a:r>
              <a:rPr lang="en-US" altLang="ko-KR" sz="1200" dirty="0"/>
              <a:t>#3 0</a:t>
            </a:r>
          </a:p>
          <a:p>
            <a:r>
              <a:rPr lang="en-US" altLang="ko-KR" sz="1200" dirty="0"/>
              <a:t>#4 50</a:t>
            </a:r>
          </a:p>
          <a:p>
            <a:r>
              <a:rPr lang="en-US" altLang="ko-KR" sz="1200" dirty="0"/>
              <a:t>#5 94</a:t>
            </a:r>
          </a:p>
          <a:p>
            <a:r>
              <a:rPr lang="en-US" altLang="ko-KR" sz="1200" dirty="0"/>
              <a:t>#6 113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67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Samsung smart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9DC815"/>
      </a:accent1>
      <a:accent2>
        <a:srgbClr val="F5A200"/>
      </a:accent2>
      <a:accent3>
        <a:srgbClr val="009CE1"/>
      </a:accent3>
      <a:accent4>
        <a:srgbClr val="EA609E"/>
      </a:accent4>
      <a:accent5>
        <a:srgbClr val="1428A0"/>
      </a:accent5>
      <a:accent6>
        <a:srgbClr val="009592"/>
      </a:accent6>
      <a:hlink>
        <a:srgbClr val="A17345"/>
      </a:hlink>
      <a:folHlink>
        <a:srgbClr val="9A9A9A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9140</TotalTime>
  <Words>7183</Words>
  <Application>Microsoft Office PowerPoint</Application>
  <PresentationFormat>화면 슬라이드 쇼(4:3)</PresentationFormat>
  <Paragraphs>1310</Paragraphs>
  <Slides>57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9" baseType="lpstr">
      <vt:lpstr>Bitstream Vera Sans Mono</vt:lpstr>
      <vt:lpstr>굴림</vt:lpstr>
      <vt:lpstr>돋움체</vt:lpstr>
      <vt:lpstr>맑은 고딕</vt:lpstr>
      <vt:lpstr>Arial</vt:lpstr>
      <vt:lpstr>Cambria Math</vt:lpstr>
      <vt:lpstr>Consolas</vt:lpstr>
      <vt:lpstr>Segoe UI</vt:lpstr>
      <vt:lpstr>Times New Roman</vt:lpstr>
      <vt:lpstr>Verdana</vt:lpstr>
      <vt:lpstr>Wingdings</vt:lpstr>
      <vt:lpstr>blank</vt:lpstr>
      <vt:lpstr>PowerPoint 프레젠테이션</vt:lpstr>
      <vt:lpstr>PowerPoint 프레젠테이션</vt:lpstr>
      <vt:lpstr>I. Intro 학습 사이트 사용법 - SW검정 문제풀이 Site 이용하기</vt:lpstr>
      <vt:lpstr>I. Intro 학습 사이트 사용법 - SW검정 문제풀이 Site 이용하기</vt:lpstr>
      <vt:lpstr>I. Intro 학습 사이트 사용법 - SW검정 문제풀이 Site 이용하기</vt:lpstr>
      <vt:lpstr>I. Intro 문제 해결 과정</vt:lpstr>
      <vt:lpstr>I. Intro 체계적인 접근을 위한 질문</vt:lpstr>
      <vt:lpstr>I. Intro 제한 조건에 대한 이해</vt:lpstr>
      <vt:lpstr>II. 논리구현 및 기초수학 논리구현 및 기초수학</vt:lpstr>
      <vt:lpstr>II. 논리구현 및 기초수학 예제 : 뒤로 봐도 소수</vt:lpstr>
      <vt:lpstr>II. 논리구현 및 기초수학 예제 : 뒤로 봐도 소수</vt:lpstr>
      <vt:lpstr>II. 논리구현 및 기초수학 논리구현 및 기초수학</vt:lpstr>
      <vt:lpstr>II. 논리구현 및 기초수학 추가 문제</vt:lpstr>
      <vt:lpstr>III. 기초 자료 구조 기초 자료구조</vt:lpstr>
      <vt:lpstr>III. 기초 자료 구조 기초 자료구조</vt:lpstr>
      <vt:lpstr>III. 기초 자료 구조 기초 자료구조</vt:lpstr>
      <vt:lpstr>III. 기초 자료 구조 기초 자료구조</vt:lpstr>
      <vt:lpstr>IV. 그래프(1) 그래프의 정의 및 종류</vt:lpstr>
      <vt:lpstr>IV. 그래프(1) 그래프의 정의 및 종류</vt:lpstr>
      <vt:lpstr>IV. 그래프(1) 그래프의 표현 방법</vt:lpstr>
      <vt:lpstr>IV. 그래프(1) 그래프 탐색</vt:lpstr>
      <vt:lpstr>IV. 그래프(1) 그래프 탐색</vt:lpstr>
      <vt:lpstr>IV. 그래프(1) 그래프 탐색</vt:lpstr>
      <vt:lpstr>IV. 그래프(1) 예제 : 사교모임</vt:lpstr>
      <vt:lpstr>IV. 그래프(1) 예제 : 사교모임</vt:lpstr>
      <vt:lpstr>IV. 그래프(1) 예제 : 사교모임</vt:lpstr>
      <vt:lpstr>IV. 그래프(1) 추가 문제</vt:lpstr>
      <vt:lpstr>V. 그래프(2) 그래프 탐색</vt:lpstr>
      <vt:lpstr>V. 그래프(2) 그래프 탐색</vt:lpstr>
      <vt:lpstr>V. 그래프(2) 그래프 탐색</vt:lpstr>
      <vt:lpstr>V. 그래프(2) 그래프 탐색</vt:lpstr>
      <vt:lpstr>V. 그래프(2) 문제 : 섬나라 여행</vt:lpstr>
      <vt:lpstr>V. 그래프(2) 문제 : 섬나라 여행</vt:lpstr>
      <vt:lpstr>V. 그래프(2) 추가 문제</vt:lpstr>
      <vt:lpstr>VI. 백트래킹(Backtracking)  백트래킹(Backtracking)</vt:lpstr>
      <vt:lpstr>VI. 백트래킹(Backtracking)  백트래킹(Backtracking)</vt:lpstr>
      <vt:lpstr>VI. 백트래킹(Backtracking)  백트래킹(Backtracking)</vt:lpstr>
      <vt:lpstr>VI. 백트래킹(Backtracking) 예제 : 숫자 배치하기</vt:lpstr>
      <vt:lpstr>VI. 백트래킹(Backtracking) 예제 : 숫자 배치하기</vt:lpstr>
      <vt:lpstr>VI. 백트래킹(Backtracking) 예제 : 숫자 배치하기</vt:lpstr>
      <vt:lpstr>VI. 백트래킹(Backtracking) 추가 문제</vt:lpstr>
      <vt:lpstr>VII. 정렬 정렬</vt:lpstr>
      <vt:lpstr>VII. 정렬 정렬</vt:lpstr>
      <vt:lpstr>VII. 정렬 정렬</vt:lpstr>
      <vt:lpstr>VII. 정렬 예제 : 정예병사</vt:lpstr>
      <vt:lpstr>VII. 정렬 예제 : 정예병사</vt:lpstr>
      <vt:lpstr>VII. 정렬 예제 : 정예병사</vt:lpstr>
      <vt:lpstr>VII. 정렬 추가 문제</vt:lpstr>
      <vt:lpstr>VIII. 탐욕법 탐욕법(Greedy Algorithm)</vt:lpstr>
      <vt:lpstr>VIII. 탐욕법 탐욕법(Greedy Algorithm)</vt:lpstr>
      <vt:lpstr>VIII. 탐욕법 탐욕법(Greedy Algorithm)</vt:lpstr>
      <vt:lpstr>VIII. 탐욕법 예제 : 블록 배열하기</vt:lpstr>
      <vt:lpstr>VIII. 탐욕법 예제 : 블록 배열하기</vt:lpstr>
      <vt:lpstr>VIII. 탐욕법 예제 : 블록 배열하기</vt:lpstr>
      <vt:lpstr>VIII. 탐욕법 예제 : 블록 배열하기</vt:lpstr>
      <vt:lpstr>VIII. 탐욕법 추가 문제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Ji-Sung Park</dc:creator>
  <cp:lastModifiedBy>박세춘/SW역량강화TF</cp:lastModifiedBy>
  <cp:revision>547</cp:revision>
  <cp:lastPrinted>2016-02-21T06:03:52Z</cp:lastPrinted>
  <dcterms:created xsi:type="dcterms:W3CDTF">2016-02-15T04:36:54Z</dcterms:created>
  <dcterms:modified xsi:type="dcterms:W3CDTF">2020-06-23T01:53:57Z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5C58129F-E5B8-477A-9B38-B3E54BFA04C8}" pid="2">
    <vt:lpwstr>E51BDC88B152814D4FE6822DE3B9DD7C4055E4871E6EF4DADEB5997D200876B3</vt:lpwstr>
  </property>
  <property fmtid="{D5CDD505-2E9C-101B-9397-08002B2CF9AE}" pid="2" name="NSCPROP">
    <vt:lpwstr>NSCCustomProperty</vt:lpwstr>
  </property>
  <property fmtid="{D5CDD505-2E9C-101B-9397-08002B2CF9AE}" pid="3" name="FLCMData">
    <vt:lpwstr>E5C7B599FAC4415B3048501AA2ACCD57A520CE4C34419521193E0D3969E06F19E808BE7ED09DE2E8882B2B196A4C9BCB346001ABD3274BC4F9AA18C48416DD41</vt:lpwstr>
  </property>
</Properties>
</file>